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Montserrat ExtraBold" panose="020B0604020202020204" charset="0"/>
      <p:bold r:id="rId23"/>
      <p:boldItalic r:id="rId24"/>
    </p:embeddedFont>
    <p:embeddedFont>
      <p:font typeface="Montserrat"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qUJ7S2WUaOO7E9aUb67NyL2HA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7" name="Google Shape;5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6" name="Google Shape;25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10" name="Google Shape;31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2" name="Google Shape;7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8" name="Google Shape;1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2"/>
          <p:cNvSpPr txBox="1">
            <a:spLocks noGrp="1"/>
          </p:cNvSpPr>
          <p:nvPr>
            <p:ph type="title"/>
          </p:nvPr>
        </p:nvSpPr>
        <p:spPr>
          <a:xfrm>
            <a:off x="1920750" y="1634425"/>
            <a:ext cx="5302500" cy="1116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7200"/>
              <a:buNone/>
              <a:defRPr sz="5400">
                <a:solidFill>
                  <a:schemeClr val="lt1"/>
                </a:solidFill>
              </a:defRPr>
            </a:lvl1pPr>
            <a:lvl2pPr lvl="1" algn="ctr">
              <a:lnSpc>
                <a:spcPct val="100000"/>
              </a:lnSpc>
              <a:spcBef>
                <a:spcPts val="0"/>
              </a:spcBef>
              <a:spcAft>
                <a:spcPts val="0"/>
              </a:spcAft>
              <a:buClr>
                <a:schemeClr val="lt1"/>
              </a:buClr>
              <a:buSzPts val="7200"/>
              <a:buNone/>
              <a:defRPr sz="5400">
                <a:solidFill>
                  <a:schemeClr val="lt1"/>
                </a:solidFill>
              </a:defRPr>
            </a:lvl2pPr>
            <a:lvl3pPr lvl="2" algn="ctr">
              <a:lnSpc>
                <a:spcPct val="100000"/>
              </a:lnSpc>
              <a:spcBef>
                <a:spcPts val="0"/>
              </a:spcBef>
              <a:spcAft>
                <a:spcPts val="0"/>
              </a:spcAft>
              <a:buClr>
                <a:schemeClr val="lt1"/>
              </a:buClr>
              <a:buSzPts val="7200"/>
              <a:buNone/>
              <a:defRPr sz="5400">
                <a:solidFill>
                  <a:schemeClr val="lt1"/>
                </a:solidFill>
              </a:defRPr>
            </a:lvl3pPr>
            <a:lvl4pPr lvl="3" algn="ctr">
              <a:lnSpc>
                <a:spcPct val="100000"/>
              </a:lnSpc>
              <a:spcBef>
                <a:spcPts val="0"/>
              </a:spcBef>
              <a:spcAft>
                <a:spcPts val="0"/>
              </a:spcAft>
              <a:buClr>
                <a:schemeClr val="lt1"/>
              </a:buClr>
              <a:buSzPts val="7200"/>
              <a:buNone/>
              <a:defRPr sz="5400">
                <a:solidFill>
                  <a:schemeClr val="lt1"/>
                </a:solidFill>
              </a:defRPr>
            </a:lvl4pPr>
            <a:lvl5pPr lvl="4" algn="ctr">
              <a:lnSpc>
                <a:spcPct val="100000"/>
              </a:lnSpc>
              <a:spcBef>
                <a:spcPts val="0"/>
              </a:spcBef>
              <a:spcAft>
                <a:spcPts val="0"/>
              </a:spcAft>
              <a:buClr>
                <a:schemeClr val="lt1"/>
              </a:buClr>
              <a:buSzPts val="7200"/>
              <a:buNone/>
              <a:defRPr sz="5400">
                <a:solidFill>
                  <a:schemeClr val="lt1"/>
                </a:solidFill>
              </a:defRPr>
            </a:lvl5pPr>
            <a:lvl6pPr lvl="5" algn="ctr">
              <a:lnSpc>
                <a:spcPct val="100000"/>
              </a:lnSpc>
              <a:spcBef>
                <a:spcPts val="0"/>
              </a:spcBef>
              <a:spcAft>
                <a:spcPts val="0"/>
              </a:spcAft>
              <a:buClr>
                <a:schemeClr val="lt1"/>
              </a:buClr>
              <a:buSzPts val="7200"/>
              <a:buNone/>
              <a:defRPr sz="5400">
                <a:solidFill>
                  <a:schemeClr val="lt1"/>
                </a:solidFill>
              </a:defRPr>
            </a:lvl6pPr>
            <a:lvl7pPr lvl="6" algn="ctr">
              <a:lnSpc>
                <a:spcPct val="100000"/>
              </a:lnSpc>
              <a:spcBef>
                <a:spcPts val="0"/>
              </a:spcBef>
              <a:spcAft>
                <a:spcPts val="0"/>
              </a:spcAft>
              <a:buClr>
                <a:schemeClr val="lt1"/>
              </a:buClr>
              <a:buSzPts val="7200"/>
              <a:buNone/>
              <a:defRPr sz="5400">
                <a:solidFill>
                  <a:schemeClr val="lt1"/>
                </a:solidFill>
              </a:defRPr>
            </a:lvl7pPr>
            <a:lvl8pPr lvl="7" algn="ctr">
              <a:lnSpc>
                <a:spcPct val="100000"/>
              </a:lnSpc>
              <a:spcBef>
                <a:spcPts val="0"/>
              </a:spcBef>
              <a:spcAft>
                <a:spcPts val="0"/>
              </a:spcAft>
              <a:buClr>
                <a:schemeClr val="lt1"/>
              </a:buClr>
              <a:buSzPts val="7200"/>
              <a:buNone/>
              <a:defRPr sz="5400">
                <a:solidFill>
                  <a:schemeClr val="lt1"/>
                </a:solidFill>
              </a:defRPr>
            </a:lvl8pPr>
            <a:lvl9pPr lvl="8" algn="ctr">
              <a:lnSpc>
                <a:spcPct val="100000"/>
              </a:lnSpc>
              <a:spcBef>
                <a:spcPts val="0"/>
              </a:spcBef>
              <a:spcAft>
                <a:spcPts val="0"/>
              </a:spcAft>
              <a:buClr>
                <a:schemeClr val="lt1"/>
              </a:buClr>
              <a:buSzPts val="7200"/>
              <a:buNone/>
              <a:defRPr sz="5400">
                <a:solidFill>
                  <a:schemeClr val="lt1"/>
                </a:solidFill>
              </a:defRPr>
            </a:lvl9pPr>
          </a:lstStyle>
          <a:p>
            <a:endParaRPr/>
          </a:p>
        </p:txBody>
      </p:sp>
      <p:sp>
        <p:nvSpPr>
          <p:cNvPr id="10" name="Google Shape;10;p22"/>
          <p:cNvSpPr txBox="1">
            <a:spLocks noGrp="1"/>
          </p:cNvSpPr>
          <p:nvPr>
            <p:ph type="body" idx="1"/>
          </p:nvPr>
        </p:nvSpPr>
        <p:spPr>
          <a:xfrm>
            <a:off x="2786550" y="3094475"/>
            <a:ext cx="3570900" cy="567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accent1"/>
              </a:buClr>
              <a:buSzPts val="1800"/>
              <a:buChar char="●"/>
              <a:defRPr>
                <a:solidFill>
                  <a:schemeClr val="accent1"/>
                </a:solidFill>
              </a:defRPr>
            </a:lvl1pPr>
            <a:lvl2pPr marL="914400" lvl="1" indent="-342900" algn="ctr">
              <a:lnSpc>
                <a:spcPct val="100000"/>
              </a:lnSpc>
              <a:spcBef>
                <a:spcPts val="1200"/>
              </a:spcBef>
              <a:spcAft>
                <a:spcPts val="0"/>
              </a:spcAft>
              <a:buClr>
                <a:schemeClr val="accent1"/>
              </a:buClr>
              <a:buSzPts val="1800"/>
              <a:buChar char="○"/>
              <a:defRPr sz="1350">
                <a:solidFill>
                  <a:schemeClr val="accent1"/>
                </a:solidFill>
              </a:defRPr>
            </a:lvl2pPr>
            <a:lvl3pPr marL="1371600" lvl="2" indent="-342900" algn="ctr">
              <a:lnSpc>
                <a:spcPct val="100000"/>
              </a:lnSpc>
              <a:spcBef>
                <a:spcPts val="1200"/>
              </a:spcBef>
              <a:spcAft>
                <a:spcPts val="0"/>
              </a:spcAft>
              <a:buClr>
                <a:schemeClr val="accent1"/>
              </a:buClr>
              <a:buSzPts val="1800"/>
              <a:buChar char="■"/>
              <a:defRPr sz="1350">
                <a:solidFill>
                  <a:schemeClr val="accent1"/>
                </a:solidFill>
              </a:defRPr>
            </a:lvl3pPr>
            <a:lvl4pPr marL="1828800" lvl="3" indent="-342900" algn="ctr">
              <a:lnSpc>
                <a:spcPct val="100000"/>
              </a:lnSpc>
              <a:spcBef>
                <a:spcPts val="1200"/>
              </a:spcBef>
              <a:spcAft>
                <a:spcPts val="0"/>
              </a:spcAft>
              <a:buClr>
                <a:schemeClr val="accent1"/>
              </a:buClr>
              <a:buSzPts val="1800"/>
              <a:buChar char="●"/>
              <a:defRPr sz="1350">
                <a:solidFill>
                  <a:schemeClr val="accent1"/>
                </a:solidFill>
              </a:defRPr>
            </a:lvl4pPr>
            <a:lvl5pPr marL="2286000" lvl="4" indent="-342900" algn="ctr">
              <a:lnSpc>
                <a:spcPct val="100000"/>
              </a:lnSpc>
              <a:spcBef>
                <a:spcPts val="1200"/>
              </a:spcBef>
              <a:spcAft>
                <a:spcPts val="0"/>
              </a:spcAft>
              <a:buClr>
                <a:schemeClr val="accent1"/>
              </a:buClr>
              <a:buSzPts val="1800"/>
              <a:buChar char="○"/>
              <a:defRPr sz="1350">
                <a:solidFill>
                  <a:schemeClr val="accent1"/>
                </a:solidFill>
              </a:defRPr>
            </a:lvl5pPr>
            <a:lvl6pPr marL="2743200" lvl="5" indent="-342900" algn="ctr">
              <a:lnSpc>
                <a:spcPct val="100000"/>
              </a:lnSpc>
              <a:spcBef>
                <a:spcPts val="1200"/>
              </a:spcBef>
              <a:spcAft>
                <a:spcPts val="0"/>
              </a:spcAft>
              <a:buClr>
                <a:schemeClr val="accent1"/>
              </a:buClr>
              <a:buSzPts val="1800"/>
              <a:buChar char="■"/>
              <a:defRPr sz="1350">
                <a:solidFill>
                  <a:schemeClr val="accent1"/>
                </a:solidFill>
              </a:defRPr>
            </a:lvl6pPr>
            <a:lvl7pPr marL="3200400" lvl="6" indent="-342900" algn="ctr">
              <a:lnSpc>
                <a:spcPct val="100000"/>
              </a:lnSpc>
              <a:spcBef>
                <a:spcPts val="1200"/>
              </a:spcBef>
              <a:spcAft>
                <a:spcPts val="0"/>
              </a:spcAft>
              <a:buClr>
                <a:schemeClr val="accent1"/>
              </a:buClr>
              <a:buSzPts val="1800"/>
              <a:buChar char="●"/>
              <a:defRPr sz="1350">
                <a:solidFill>
                  <a:schemeClr val="accent1"/>
                </a:solidFill>
              </a:defRPr>
            </a:lvl7pPr>
            <a:lvl8pPr marL="3657600" lvl="7" indent="-342900" algn="ctr">
              <a:lnSpc>
                <a:spcPct val="100000"/>
              </a:lnSpc>
              <a:spcBef>
                <a:spcPts val="1200"/>
              </a:spcBef>
              <a:spcAft>
                <a:spcPts val="0"/>
              </a:spcAft>
              <a:buClr>
                <a:schemeClr val="accent1"/>
              </a:buClr>
              <a:buSzPts val="1800"/>
              <a:buChar char="○"/>
              <a:defRPr sz="1350">
                <a:solidFill>
                  <a:schemeClr val="accent1"/>
                </a:solidFill>
              </a:defRPr>
            </a:lvl8pPr>
            <a:lvl9pPr marL="4114800" lvl="8" indent="-342900" algn="ctr">
              <a:lnSpc>
                <a:spcPct val="100000"/>
              </a:lnSpc>
              <a:spcBef>
                <a:spcPts val="1200"/>
              </a:spcBef>
              <a:spcAft>
                <a:spcPts val="1200"/>
              </a:spcAft>
              <a:buClr>
                <a:schemeClr val="accent1"/>
              </a:buClr>
              <a:buSzPts val="1800"/>
              <a:buChar char="■"/>
              <a:defRPr sz="135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5337175" y="1297125"/>
            <a:ext cx="2837400" cy="125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2" name="Google Shape;42;p31"/>
          <p:cNvSpPr txBox="1">
            <a:spLocks noGrp="1"/>
          </p:cNvSpPr>
          <p:nvPr>
            <p:ph type="body" idx="1"/>
          </p:nvPr>
        </p:nvSpPr>
        <p:spPr>
          <a:xfrm>
            <a:off x="5337175" y="2593875"/>
            <a:ext cx="2837400" cy="1252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32"/>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5" name="Google Shape;45;p32"/>
          <p:cNvSpPr txBox="1">
            <a:spLocks noGrp="1"/>
          </p:cNvSpPr>
          <p:nvPr>
            <p:ph type="body" idx="1"/>
          </p:nvPr>
        </p:nvSpPr>
        <p:spPr>
          <a:xfrm>
            <a:off x="938500"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6" name="Google Shape;46;p32"/>
          <p:cNvSpPr txBox="1">
            <a:spLocks noGrp="1"/>
          </p:cNvSpPr>
          <p:nvPr>
            <p:ph type="body" idx="2"/>
          </p:nvPr>
        </p:nvSpPr>
        <p:spPr>
          <a:xfrm>
            <a:off x="5037525"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33"/>
          <p:cNvSpPr txBox="1">
            <a:spLocks noGrp="1"/>
          </p:cNvSpPr>
          <p:nvPr>
            <p:ph type="title"/>
          </p:nvPr>
        </p:nvSpPr>
        <p:spPr>
          <a:xfrm>
            <a:off x="929477" y="436183"/>
            <a:ext cx="2746500" cy="409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pic>
        <p:nvPicPr>
          <p:cNvPr id="49" name="Google Shape;49;p33"/>
          <p:cNvPicPr preferRelativeResize="0"/>
          <p:nvPr/>
        </p:nvPicPr>
        <p:blipFill rotWithShape="1">
          <a:blip r:embed="rId3">
            <a:alphaModFix/>
          </a:blip>
          <a:srcRect/>
          <a:stretch/>
        </p:blipFill>
        <p:spPr>
          <a:xfrm rot="5400000">
            <a:off x="3278924" y="414050"/>
            <a:ext cx="7626551" cy="2883799"/>
          </a:xfrm>
          <a:prstGeom prst="rect">
            <a:avLst/>
          </a:prstGeom>
          <a:noFill/>
          <a:ln>
            <a:noFill/>
          </a:ln>
        </p:spPr>
      </p:pic>
      <p:pic>
        <p:nvPicPr>
          <p:cNvPr id="50" name="Google Shape;50;p33"/>
          <p:cNvPicPr preferRelativeResize="0"/>
          <p:nvPr/>
        </p:nvPicPr>
        <p:blipFill rotWithShape="1">
          <a:blip r:embed="rId3">
            <a:alphaModFix/>
          </a:blip>
          <a:src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4"/>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3"/>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 name="Google Shape;13;p23"/>
          <p:cNvSpPr txBox="1">
            <a:spLocks noGrp="1"/>
          </p:cNvSpPr>
          <p:nvPr>
            <p:ph type="body" idx="1"/>
          </p:nvPr>
        </p:nvSpPr>
        <p:spPr>
          <a:xfrm>
            <a:off x="938500" y="1246025"/>
            <a:ext cx="7172100" cy="30399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24"/>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6" name="Google Shape;16;p24"/>
          <p:cNvSpPr txBox="1">
            <a:spLocks noGrp="1"/>
          </p:cNvSpPr>
          <p:nvPr>
            <p:ph type="body" idx="1"/>
          </p:nvPr>
        </p:nvSpPr>
        <p:spPr>
          <a:xfrm>
            <a:off x="938500" y="1659275"/>
            <a:ext cx="49464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1937338" y="2463175"/>
            <a:ext cx="23901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9" name="Google Shape;19;p25"/>
          <p:cNvSpPr txBox="1">
            <a:spLocks noGrp="1"/>
          </p:cNvSpPr>
          <p:nvPr>
            <p:ph type="subTitle" idx="1"/>
          </p:nvPr>
        </p:nvSpPr>
        <p:spPr>
          <a:xfrm>
            <a:off x="1937338" y="3148075"/>
            <a:ext cx="2390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0" name="Google Shape;20;p25"/>
          <p:cNvSpPr txBox="1">
            <a:spLocks noGrp="1"/>
          </p:cNvSpPr>
          <p:nvPr>
            <p:ph type="title" idx="2"/>
          </p:nvPr>
        </p:nvSpPr>
        <p:spPr>
          <a:xfrm>
            <a:off x="4816563" y="2463175"/>
            <a:ext cx="23901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1" name="Google Shape;21;p25"/>
          <p:cNvSpPr txBox="1">
            <a:spLocks noGrp="1"/>
          </p:cNvSpPr>
          <p:nvPr>
            <p:ph type="subTitle" idx="3"/>
          </p:nvPr>
        </p:nvSpPr>
        <p:spPr>
          <a:xfrm>
            <a:off x="4816563" y="3148075"/>
            <a:ext cx="2390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2" name="Google Shape;22;p25"/>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26"/>
          <p:cNvSpPr txBox="1">
            <a:spLocks noGrp="1"/>
          </p:cNvSpPr>
          <p:nvPr>
            <p:ph type="title"/>
          </p:nvPr>
        </p:nvSpPr>
        <p:spPr>
          <a:xfrm>
            <a:off x="3538497"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5" name="Google Shape;25;p26"/>
          <p:cNvSpPr txBox="1">
            <a:spLocks noGrp="1"/>
          </p:cNvSpPr>
          <p:nvPr>
            <p:ph type="subTitle" idx="1"/>
          </p:nvPr>
        </p:nvSpPr>
        <p:spPr>
          <a:xfrm>
            <a:off x="3538497"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6" name="Google Shape;26;p26"/>
          <p:cNvSpPr txBox="1">
            <a:spLocks noGrp="1"/>
          </p:cNvSpPr>
          <p:nvPr>
            <p:ph type="title" idx="2"/>
          </p:nvPr>
        </p:nvSpPr>
        <p:spPr>
          <a:xfrm>
            <a:off x="6028553"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7" name="Google Shape;27;p26"/>
          <p:cNvSpPr txBox="1">
            <a:spLocks noGrp="1"/>
          </p:cNvSpPr>
          <p:nvPr>
            <p:ph type="subTitle" idx="3"/>
          </p:nvPr>
        </p:nvSpPr>
        <p:spPr>
          <a:xfrm>
            <a:off x="6028553"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8" name="Google Shape;28;p26"/>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9" name="Google Shape;29;p26"/>
          <p:cNvSpPr txBox="1">
            <a:spLocks noGrp="1"/>
          </p:cNvSpPr>
          <p:nvPr>
            <p:ph type="title" idx="5"/>
          </p:nvPr>
        </p:nvSpPr>
        <p:spPr>
          <a:xfrm>
            <a:off x="1048447"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0" name="Google Shape;30;p26"/>
          <p:cNvSpPr txBox="1">
            <a:spLocks noGrp="1"/>
          </p:cNvSpPr>
          <p:nvPr>
            <p:ph type="subTitle" idx="6"/>
          </p:nvPr>
        </p:nvSpPr>
        <p:spPr>
          <a:xfrm>
            <a:off x="1048447"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27"/>
          <p:cNvSpPr txBox="1">
            <a:spLocks noGrp="1"/>
          </p:cNvSpPr>
          <p:nvPr>
            <p:ph type="ctrTitle"/>
          </p:nvPr>
        </p:nvSpPr>
        <p:spPr>
          <a:xfrm>
            <a:off x="1273500" y="1369000"/>
            <a:ext cx="6597000" cy="210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500"/>
              <a:buNone/>
              <a:defRPr sz="45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33" name="Google Shape;33;p27"/>
          <p:cNvSpPr txBox="1">
            <a:spLocks noGrp="1"/>
          </p:cNvSpPr>
          <p:nvPr>
            <p:ph type="subTitle" idx="1"/>
          </p:nvPr>
        </p:nvSpPr>
        <p:spPr>
          <a:xfrm>
            <a:off x="2481900" y="2519525"/>
            <a:ext cx="418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8"/>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29"/>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30"/>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p:nvPr/>
        </p:nvSpPr>
        <p:spPr>
          <a:xfrm>
            <a:off x="3812923" y="659272"/>
            <a:ext cx="1518154" cy="501014"/>
          </a:xfrm>
          <a:prstGeom prst="roundRect">
            <a:avLst>
              <a:gd name="adj" fmla="val 50000"/>
            </a:avLst>
          </a:prstGeom>
          <a:solidFill>
            <a:srgbClr val="D8D8D8">
              <a:alpha val="25490"/>
            </a:srgb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60" name="Google Shape;60;p1"/>
          <p:cNvSpPr txBox="1"/>
          <p:nvPr/>
        </p:nvSpPr>
        <p:spPr>
          <a:xfrm>
            <a:off x="1111348" y="1384218"/>
            <a:ext cx="6914270" cy="483525"/>
          </a:xfrm>
          <a:prstGeom prst="rect">
            <a:avLst/>
          </a:prstGeom>
          <a:noFill/>
          <a:ln>
            <a:noFill/>
          </a:ln>
          <a:effectLst>
            <a:outerShdw blurRad="142875" dist="19050" dir="8760000" algn="bl" rotWithShape="0">
              <a:srgbClr val="76A5AF">
                <a:alpha val="49411"/>
              </a:srgbClr>
            </a:outerShdw>
          </a:effectLst>
        </p:spPr>
        <p:txBody>
          <a:bodyPr spcFirstLastPara="1" wrap="square" lIns="68550" tIns="68550" rIns="68550" bIns="68550" anchor="b" anchorCtr="0">
            <a:noAutofit/>
          </a:bodyPr>
          <a:lstStyle/>
          <a:p>
            <a:pPr marL="0" marR="0" lvl="0" indent="0" algn="ctr" rtl="0">
              <a:lnSpc>
                <a:spcPct val="100000"/>
              </a:lnSpc>
              <a:spcBef>
                <a:spcPts val="0"/>
              </a:spcBef>
              <a:spcAft>
                <a:spcPts val="0"/>
              </a:spcAft>
              <a:buNone/>
            </a:pPr>
            <a:r>
              <a:rPr lang="en-US" sz="2700" b="1" i="0" u="none" strike="noStrike" cap="none">
                <a:solidFill>
                  <a:schemeClr val="accent1"/>
                </a:solidFill>
                <a:latin typeface="Montserrat ExtraBold"/>
                <a:ea typeface="Montserrat ExtraBold"/>
                <a:cs typeface="Montserrat ExtraBold"/>
                <a:sym typeface="Montserrat ExtraBold"/>
              </a:rPr>
              <a:t>BÁO CÁO THỰC NGHIỆM HỌC PHẦN</a:t>
            </a:r>
            <a:endParaRPr sz="1050" b="0" i="0" u="none" strike="noStrike" cap="none">
              <a:solidFill>
                <a:srgbClr val="000000"/>
              </a:solidFill>
              <a:latin typeface="Arial"/>
              <a:ea typeface="Arial"/>
              <a:cs typeface="Arial"/>
              <a:sym typeface="Arial"/>
            </a:endParaRPr>
          </a:p>
        </p:txBody>
      </p:sp>
      <p:sp>
        <p:nvSpPr>
          <p:cNvPr id="61" name="Google Shape;61;p1"/>
          <p:cNvSpPr txBox="1"/>
          <p:nvPr/>
        </p:nvSpPr>
        <p:spPr>
          <a:xfrm>
            <a:off x="1409329" y="1932784"/>
            <a:ext cx="6325340" cy="1551147"/>
          </a:xfrm>
          <a:prstGeom prst="rect">
            <a:avLst/>
          </a:prstGeom>
          <a:noFill/>
          <a:ln>
            <a:noFill/>
          </a:ln>
          <a:effectLst>
            <a:outerShdw blurRad="142875" dist="19050" dir="8760000" algn="bl" rotWithShape="0">
              <a:srgbClr val="76A5AF">
                <a:alpha val="49411"/>
              </a:srgbClr>
            </a:outerShdw>
          </a:effectLst>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None/>
            </a:pPr>
            <a:r>
              <a:rPr lang="en-US" sz="2100" b="1" i="0" u="none" strike="noStrike" cap="none">
                <a:solidFill>
                  <a:schemeClr val="lt1"/>
                </a:solidFill>
                <a:latin typeface="Montserrat ExtraBold"/>
                <a:ea typeface="Montserrat ExtraBold"/>
                <a:cs typeface="Montserrat ExtraBold"/>
                <a:sym typeface="Montserrat ExtraBold"/>
              </a:rPr>
              <a:t>ĐỀ TÀI: QUẢN LÝ DỰ ÁN WEBSITE BÁN SÁCH FAHASA</a:t>
            </a:r>
            <a:endParaRPr sz="1050" b="0" i="0" u="none" strike="noStrike" cap="none">
              <a:solidFill>
                <a:srgbClr val="000000"/>
              </a:solidFill>
              <a:latin typeface="Arial"/>
              <a:ea typeface="Arial"/>
              <a:cs typeface="Arial"/>
              <a:sym typeface="Arial"/>
            </a:endParaRPr>
          </a:p>
        </p:txBody>
      </p:sp>
      <p:cxnSp>
        <p:nvCxnSpPr>
          <p:cNvPr id="62" name="Google Shape;62;p1"/>
          <p:cNvCxnSpPr/>
          <p:nvPr/>
        </p:nvCxnSpPr>
        <p:spPr>
          <a:xfrm>
            <a:off x="3535874" y="1867743"/>
            <a:ext cx="207225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63" name="Google Shape;63;p1"/>
          <p:cNvSpPr txBox="1"/>
          <p:nvPr/>
        </p:nvSpPr>
        <p:spPr>
          <a:xfrm>
            <a:off x="1322773" y="134425"/>
            <a:ext cx="6325340" cy="348525"/>
          </a:xfrm>
          <a:prstGeom prst="rect">
            <a:avLst/>
          </a:prstGeom>
          <a:noFill/>
          <a:ln>
            <a:noFill/>
          </a:ln>
        </p:spPr>
        <p:txBody>
          <a:bodyPr spcFirstLastPara="1" wrap="square" lIns="68550" tIns="68550" rIns="68550" bIns="68550" anchor="ctr" anchorCtr="0">
            <a:noAutofit/>
          </a:bodyPr>
          <a:lstStyle/>
          <a:p>
            <a:pPr marL="342900" marR="0" lvl="1" indent="0" algn="ctr" rtl="0">
              <a:lnSpc>
                <a:spcPct val="100000"/>
              </a:lnSpc>
              <a:spcBef>
                <a:spcPts val="0"/>
              </a:spcBef>
              <a:spcAft>
                <a:spcPts val="0"/>
              </a:spcAft>
              <a:buNone/>
            </a:pPr>
            <a:r>
              <a:rPr lang="en-US" sz="1200" b="1" i="0" u="none" strike="noStrike" cap="none">
                <a:solidFill>
                  <a:schemeClr val="lt1"/>
                </a:solidFill>
                <a:latin typeface="Montserrat"/>
                <a:ea typeface="Montserrat"/>
                <a:cs typeface="Montserrat"/>
                <a:sym typeface="Montserrat"/>
              </a:rPr>
              <a:t>KHOA CÔNG NGHỆ THÔNG TIN TRƯỜNG ĐẠI HỌC CÔNG NGHIỆP HÀ NỘI</a:t>
            </a:r>
            <a:endParaRPr sz="1050" b="0" i="0" u="none" strike="noStrike" cap="none">
              <a:solidFill>
                <a:srgbClr val="000000"/>
              </a:solidFill>
              <a:latin typeface="Arial"/>
              <a:ea typeface="Arial"/>
              <a:cs typeface="Arial"/>
              <a:sym typeface="Arial"/>
            </a:endParaRPr>
          </a:p>
        </p:txBody>
      </p:sp>
      <p:grpSp>
        <p:nvGrpSpPr>
          <p:cNvPr id="64" name="Google Shape;64;p1"/>
          <p:cNvGrpSpPr/>
          <p:nvPr/>
        </p:nvGrpSpPr>
        <p:grpSpPr>
          <a:xfrm>
            <a:off x="4013404" y="623466"/>
            <a:ext cx="1384292" cy="601861"/>
            <a:chOff x="3871597" y="1590573"/>
            <a:chExt cx="1845722" cy="802481"/>
          </a:xfrm>
        </p:grpSpPr>
        <p:pic>
          <p:nvPicPr>
            <p:cNvPr id="65" name="Google Shape;65;p1"/>
            <p:cNvPicPr preferRelativeResize="0"/>
            <p:nvPr/>
          </p:nvPicPr>
          <p:blipFill rotWithShape="1">
            <a:blip r:embed="rId3">
              <a:alphaModFix/>
            </a:blip>
            <a:srcRect/>
            <a:stretch/>
          </p:blipFill>
          <p:spPr>
            <a:xfrm>
              <a:off x="3871597" y="1731170"/>
              <a:ext cx="419089" cy="419089"/>
            </a:xfrm>
            <a:prstGeom prst="rect">
              <a:avLst/>
            </a:prstGeom>
            <a:noFill/>
            <a:ln>
              <a:noFill/>
            </a:ln>
          </p:spPr>
        </p:pic>
        <p:pic>
          <p:nvPicPr>
            <p:cNvPr id="66" name="Google Shape;66;p1"/>
            <p:cNvPicPr preferRelativeResize="0"/>
            <p:nvPr/>
          </p:nvPicPr>
          <p:blipFill rotWithShape="1">
            <a:blip r:embed="rId4">
              <a:alphaModFix/>
            </a:blip>
            <a:srcRect/>
            <a:stretch/>
          </p:blipFill>
          <p:spPr>
            <a:xfrm>
              <a:off x="4290686" y="1590573"/>
              <a:ext cx="1426633" cy="802481"/>
            </a:xfrm>
            <a:prstGeom prst="rect">
              <a:avLst/>
            </a:prstGeom>
            <a:noFill/>
            <a:ln>
              <a:noFill/>
            </a:ln>
          </p:spPr>
        </p:pic>
      </p:grpSp>
      <p:sp>
        <p:nvSpPr>
          <p:cNvPr id="67" name="Google Shape;67;p1"/>
          <p:cNvSpPr txBox="1"/>
          <p:nvPr/>
        </p:nvSpPr>
        <p:spPr>
          <a:xfrm>
            <a:off x="2882555" y="3455859"/>
            <a:ext cx="4419328" cy="1205218"/>
          </a:xfrm>
          <a:prstGeom prst="rect">
            <a:avLst/>
          </a:prstGeom>
          <a:noFill/>
          <a:ln>
            <a:noFill/>
          </a:ln>
        </p:spPr>
        <p:txBody>
          <a:bodyPr spcFirstLastPara="1" wrap="square" lIns="68550" tIns="68550" rIns="68550" bIns="68550" anchor="t" anchorCtr="0">
            <a:noAutofit/>
          </a:bodyPr>
          <a:lstStyle/>
          <a:p>
            <a:pPr marL="0" marR="0" lvl="0" indent="0" algn="l" rtl="0">
              <a:lnSpc>
                <a:spcPct val="130000"/>
              </a:lnSpc>
              <a:spcBef>
                <a:spcPts val="0"/>
              </a:spcBef>
              <a:spcAft>
                <a:spcPts val="0"/>
              </a:spcAft>
              <a:buNone/>
            </a:pPr>
            <a:r>
              <a:rPr lang="en-US" sz="1200" dirty="0" smtClean="0">
                <a:solidFill>
                  <a:schemeClr val="lt1"/>
                </a:solidFill>
                <a:latin typeface="Montserrat"/>
                <a:ea typeface="Montserrat"/>
                <a:cs typeface="Montserrat"/>
                <a:sym typeface="Montserrat"/>
              </a:rPr>
              <a:t>GV</a:t>
            </a:r>
            <a:r>
              <a:rPr lang="en-US" sz="1200" b="0" i="0" u="none" strike="noStrike" cap="none" dirty="0" smtClean="0">
                <a:solidFill>
                  <a:schemeClr val="lt1"/>
                </a:solidFill>
                <a:latin typeface="Montserrat"/>
                <a:ea typeface="Montserrat"/>
                <a:cs typeface="Montserrat"/>
                <a:sym typeface="Montserrat"/>
              </a:rPr>
              <a:t>HD</a:t>
            </a:r>
            <a:r>
              <a:rPr lang="en-US" sz="1200" b="0" i="0" u="none" strike="noStrike" cap="none" dirty="0">
                <a:solidFill>
                  <a:schemeClr val="lt1"/>
                </a:solidFill>
                <a:latin typeface="Montserrat"/>
                <a:ea typeface="Montserrat"/>
                <a:cs typeface="Montserrat"/>
                <a:sym typeface="Montserrat"/>
              </a:rPr>
              <a:t>	           : </a:t>
            </a:r>
            <a:r>
              <a:rPr lang="en-US" sz="1200" b="0" i="0" u="none" strike="noStrike" cap="none" dirty="0" err="1">
                <a:solidFill>
                  <a:schemeClr val="lt1"/>
                </a:solidFill>
                <a:latin typeface="Montserrat"/>
                <a:ea typeface="Montserrat"/>
                <a:cs typeface="Montserrat"/>
                <a:sym typeface="Montserrat"/>
              </a:rPr>
              <a:t>ThS</a:t>
            </a:r>
            <a:r>
              <a:rPr lang="en-US" sz="1200" b="0" i="0" u="none" strike="noStrike" cap="none" dirty="0">
                <a:solidFill>
                  <a:schemeClr val="lt1"/>
                </a:solidFill>
                <a:latin typeface="Montserrat"/>
                <a:ea typeface="Montserrat"/>
                <a:cs typeface="Montserrat"/>
                <a:sym typeface="Montserrat"/>
              </a:rPr>
              <a:t>. V</a:t>
            </a:r>
            <a:r>
              <a:rPr lang="en-US" sz="1200" dirty="0">
                <a:solidFill>
                  <a:schemeClr val="lt1"/>
                </a:solidFill>
                <a:latin typeface="Montserrat"/>
                <a:ea typeface="Montserrat"/>
                <a:cs typeface="Montserrat"/>
                <a:sym typeface="Montserrat"/>
              </a:rPr>
              <a:t>ũ </a:t>
            </a:r>
            <a:r>
              <a:rPr lang="en-US" sz="1200" dirty="0" err="1">
                <a:solidFill>
                  <a:schemeClr val="lt1"/>
                </a:solidFill>
                <a:latin typeface="Montserrat"/>
                <a:ea typeface="Montserrat"/>
                <a:cs typeface="Montserrat"/>
                <a:sym typeface="Montserrat"/>
              </a:rPr>
              <a:t>Đình</a:t>
            </a:r>
            <a:r>
              <a:rPr lang="en-US" sz="1200" dirty="0">
                <a:solidFill>
                  <a:schemeClr val="lt1"/>
                </a:solidFill>
                <a:latin typeface="Montserrat"/>
                <a:ea typeface="Montserrat"/>
                <a:cs typeface="Montserrat"/>
                <a:sym typeface="Montserrat"/>
              </a:rPr>
              <a:t> Minh</a:t>
            </a:r>
            <a:endParaRPr sz="1050" b="0" i="0" u="none" strike="noStrike" cap="none" dirty="0">
              <a:solidFill>
                <a:srgbClr val="000000"/>
              </a:solidFill>
              <a:latin typeface="Arial"/>
              <a:ea typeface="Arial"/>
              <a:cs typeface="Arial"/>
              <a:sym typeface="Arial"/>
            </a:endParaRPr>
          </a:p>
          <a:p>
            <a:pPr marL="0" marR="0" lvl="0" indent="0" algn="l" rtl="0">
              <a:lnSpc>
                <a:spcPct val="130000"/>
              </a:lnSpc>
              <a:spcBef>
                <a:spcPts val="0"/>
              </a:spcBef>
              <a:spcAft>
                <a:spcPts val="0"/>
              </a:spcAft>
              <a:buNone/>
            </a:pPr>
            <a:r>
              <a:rPr lang="en-US" sz="1200" b="0" i="0" u="none" strike="noStrike" cap="none" dirty="0" err="1">
                <a:solidFill>
                  <a:schemeClr val="lt1"/>
                </a:solidFill>
                <a:latin typeface="Montserrat"/>
                <a:ea typeface="Montserrat"/>
                <a:cs typeface="Montserrat"/>
                <a:sym typeface="Montserrat"/>
              </a:rPr>
              <a:t>Nhóm</a:t>
            </a:r>
            <a:r>
              <a:rPr lang="en-US" sz="1200" b="0" i="0" u="none" strike="noStrike" cap="none" dirty="0">
                <a:solidFill>
                  <a:schemeClr val="lt1"/>
                </a:solidFill>
                <a:latin typeface="Montserrat"/>
                <a:ea typeface="Montserrat"/>
                <a:cs typeface="Montserrat"/>
                <a:sym typeface="Montserrat"/>
              </a:rPr>
              <a:t>                      : 20</a:t>
            </a:r>
            <a:endParaRPr sz="1050" b="0" i="0" u="none" strike="noStrike" cap="none" dirty="0">
              <a:solidFill>
                <a:srgbClr val="000000"/>
              </a:solidFill>
              <a:latin typeface="Arial"/>
              <a:ea typeface="Arial"/>
              <a:cs typeface="Arial"/>
              <a:sym typeface="Arial"/>
            </a:endParaRPr>
          </a:p>
          <a:p>
            <a:pPr marL="0" marR="0" lvl="0" indent="0" algn="l" rtl="0">
              <a:lnSpc>
                <a:spcPct val="130000"/>
              </a:lnSpc>
              <a:spcBef>
                <a:spcPts val="0"/>
              </a:spcBef>
              <a:spcAft>
                <a:spcPts val="0"/>
              </a:spcAft>
              <a:buNone/>
            </a:pPr>
            <a:r>
              <a:rPr lang="en-US" sz="1200" b="0" i="0" u="none" strike="noStrike" cap="none" dirty="0" err="1">
                <a:solidFill>
                  <a:schemeClr val="lt1"/>
                </a:solidFill>
                <a:latin typeface="Montserrat"/>
                <a:ea typeface="Montserrat"/>
                <a:cs typeface="Montserrat"/>
                <a:sym typeface="Montserrat"/>
              </a:rPr>
              <a:t>Lớp</a:t>
            </a:r>
            <a:r>
              <a:rPr lang="en-US" sz="1200" b="0" i="0" u="none" strike="noStrike" cap="none" dirty="0">
                <a:solidFill>
                  <a:schemeClr val="lt1"/>
                </a:solidFill>
                <a:latin typeface="Montserrat"/>
                <a:ea typeface="Montserrat"/>
                <a:cs typeface="Montserrat"/>
                <a:sym typeface="Montserrat"/>
              </a:rPr>
              <a:t>	            :</a:t>
            </a:r>
            <a:r>
              <a:rPr lang="en-US" sz="1200" dirty="0">
                <a:solidFill>
                  <a:schemeClr val="lt1"/>
                </a:solidFill>
                <a:latin typeface="Montserrat"/>
                <a:ea typeface="Montserrat"/>
                <a:cs typeface="Montserrat"/>
                <a:sym typeface="Montserrat"/>
              </a:rPr>
              <a:t> 20241IT6033001</a:t>
            </a:r>
            <a:r>
              <a:rPr lang="en-US" sz="1200" b="0" i="0" u="none" strike="noStrike" cap="none" dirty="0">
                <a:solidFill>
                  <a:schemeClr val="lt1"/>
                </a:solidFill>
                <a:latin typeface="Montserrat"/>
                <a:ea typeface="Montserrat"/>
                <a:cs typeface="Montserrat"/>
                <a:sym typeface="Montserrat"/>
              </a:rPr>
              <a:t>  </a:t>
            </a:r>
            <a:endParaRPr sz="1050" b="0" i="0" u="none" strike="noStrike" cap="none" dirty="0">
              <a:solidFill>
                <a:srgbClr val="000000"/>
              </a:solidFill>
              <a:latin typeface="Arial"/>
              <a:ea typeface="Arial"/>
              <a:cs typeface="Arial"/>
              <a:sym typeface="Arial"/>
            </a:endParaRPr>
          </a:p>
        </p:txBody>
      </p:sp>
      <p:sp>
        <p:nvSpPr>
          <p:cNvPr id="68" name="Google Shape;68;p1"/>
          <p:cNvSpPr txBox="1"/>
          <p:nvPr/>
        </p:nvSpPr>
        <p:spPr>
          <a:xfrm>
            <a:off x="1722268" y="1940983"/>
            <a:ext cx="5699464" cy="290852"/>
          </a:xfrm>
          <a:prstGeom prst="rect">
            <a:avLst/>
          </a:prstGeom>
          <a:noFill/>
          <a:ln>
            <a:noFill/>
          </a:ln>
          <a:effectLst>
            <a:outerShdw blurRad="142875" dist="19050" dir="8760000" algn="bl" rotWithShape="0">
              <a:srgbClr val="76A5AF">
                <a:alpha val="49411"/>
              </a:srgbClr>
            </a:outerShdw>
          </a:effectLst>
        </p:spPr>
        <p:txBody>
          <a:bodyPr spcFirstLastPara="1" wrap="square" lIns="68550" tIns="68550" rIns="68550" bIns="68550" anchor="b" anchorCtr="0">
            <a:noAutofit/>
          </a:bodyPr>
          <a:lstStyle/>
          <a:p>
            <a:pPr marL="0" marR="0" lvl="0" indent="0" algn="ctr" rtl="0">
              <a:lnSpc>
                <a:spcPct val="100000"/>
              </a:lnSpc>
              <a:spcBef>
                <a:spcPts val="0"/>
              </a:spcBef>
              <a:spcAft>
                <a:spcPts val="0"/>
              </a:spcAft>
              <a:buNone/>
            </a:pPr>
            <a:r>
              <a:rPr lang="en-US" sz="1050" b="1" i="0" u="none" strike="noStrike" cap="none" dirty="0">
                <a:solidFill>
                  <a:schemeClr val="accent1"/>
                </a:solidFill>
                <a:latin typeface="Montserrat ExtraBold"/>
                <a:ea typeface="Montserrat ExtraBold"/>
                <a:cs typeface="Montserrat ExtraBold"/>
                <a:sym typeface="Montserrat ExtraBold"/>
              </a:rPr>
              <a:t>QUẢN LÝ DỰ </a:t>
            </a:r>
            <a:r>
              <a:rPr lang="en-US" sz="1050" b="1" i="0" u="none" strike="noStrike" cap="none" dirty="0" smtClean="0">
                <a:solidFill>
                  <a:schemeClr val="accent1"/>
                </a:solidFill>
                <a:latin typeface="Montserrat ExtraBold"/>
                <a:ea typeface="Montserrat ExtraBold"/>
                <a:cs typeface="Montserrat ExtraBold"/>
                <a:sym typeface="Montserrat ExtraBold"/>
              </a:rPr>
              <a:t>ÁN CÔNG NGHỆ THÔNG TIN</a:t>
            </a:r>
            <a:endParaRPr sz="1050" b="0" i="0" u="none" strike="noStrike" cap="none" dirty="0">
              <a:solidFill>
                <a:srgbClr val="000000"/>
              </a:solidFill>
              <a:latin typeface="Arial"/>
              <a:ea typeface="Arial"/>
              <a:cs typeface="Arial"/>
              <a:sym typeface="Arial"/>
            </a:endParaRPr>
          </a:p>
        </p:txBody>
      </p:sp>
      <p:sp>
        <p:nvSpPr>
          <p:cNvPr id="69" name="Google Shape;69;p1"/>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01/20</a:t>
            </a:r>
            <a:endParaRPr sz="105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cxnSp>
        <p:nvCxnSpPr>
          <p:cNvPr id="234" name="Google Shape;234;p10"/>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36" name="Google Shape;236;p10"/>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10/20</a:t>
            </a:r>
            <a:endParaRPr sz="1050" b="0" i="0" u="none" strike="noStrike" cap="none">
              <a:solidFill>
                <a:srgbClr val="000000"/>
              </a:solidFill>
              <a:latin typeface="Arial"/>
              <a:ea typeface="Arial"/>
              <a:cs typeface="Arial"/>
              <a:sym typeface="Arial"/>
            </a:endParaRPr>
          </a:p>
        </p:txBody>
      </p:sp>
      <p:sp>
        <p:nvSpPr>
          <p:cNvPr id="237" name="Google Shape;237;p10"/>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LẬP TIẾN ĐỘ THỰC HIỆN</a:t>
            </a:r>
            <a:endParaRPr/>
          </a:p>
        </p:txBody>
      </p:sp>
      <p:pic>
        <p:nvPicPr>
          <p:cNvPr id="2" name="Picture 1" descr="A screenshot of a computer&#10;&#10;Description automatically generated">
            <a:extLst>
              <a:ext uri="{FF2B5EF4-FFF2-40B4-BE49-F238E27FC236}">
                <a16:creationId xmlns:a16="http://schemas.microsoft.com/office/drawing/2014/main" id="{B996950B-4034-616E-5D29-322FD979345A}"/>
              </a:ext>
            </a:extLst>
          </p:cNvPr>
          <p:cNvPicPr>
            <a:picLocks noChangeAspect="1"/>
          </p:cNvPicPr>
          <p:nvPr/>
        </p:nvPicPr>
        <p:blipFill rotWithShape="1">
          <a:blip r:embed="rId3"/>
          <a:srcRect b="6470"/>
          <a:stretch/>
        </p:blipFill>
        <p:spPr bwMode="auto">
          <a:xfrm>
            <a:off x="1691957" y="1057275"/>
            <a:ext cx="5760085" cy="302895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cxnSp>
        <p:nvCxnSpPr>
          <p:cNvPr id="242" name="Google Shape;242;p11"/>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44" name="Google Shape;244;p11"/>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11/20</a:t>
            </a:r>
            <a:endParaRPr sz="1050" b="0" i="0" u="none" strike="noStrike" cap="none">
              <a:solidFill>
                <a:srgbClr val="000000"/>
              </a:solidFill>
              <a:latin typeface="Arial"/>
              <a:ea typeface="Arial"/>
              <a:cs typeface="Arial"/>
              <a:sym typeface="Arial"/>
            </a:endParaRPr>
          </a:p>
        </p:txBody>
      </p:sp>
      <p:sp>
        <p:nvSpPr>
          <p:cNvPr id="245" name="Google Shape;245;p11"/>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LẬP TIẾN ĐỘ THỰC HIỆN</a:t>
            </a:r>
            <a:endParaRPr/>
          </a:p>
        </p:txBody>
      </p:sp>
      <p:pic>
        <p:nvPicPr>
          <p:cNvPr id="2" name="Picture 1" descr="A screenshot of a computer&#10;&#10;Description automatically generated">
            <a:extLst>
              <a:ext uri="{FF2B5EF4-FFF2-40B4-BE49-F238E27FC236}">
                <a16:creationId xmlns:a16="http://schemas.microsoft.com/office/drawing/2014/main" id="{13F83045-C7F7-6408-4066-8C69CCB9DF34}"/>
              </a:ext>
            </a:extLst>
          </p:cNvPr>
          <p:cNvPicPr>
            <a:picLocks noChangeAspect="1"/>
          </p:cNvPicPr>
          <p:nvPr/>
        </p:nvPicPr>
        <p:blipFill rotWithShape="1">
          <a:blip r:embed="rId3"/>
          <a:srcRect b="5294"/>
          <a:stretch/>
        </p:blipFill>
        <p:spPr bwMode="auto">
          <a:xfrm>
            <a:off x="1691957" y="1038225"/>
            <a:ext cx="5760085" cy="306705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2"/>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KIỂM SOÁT RỦI RO</a:t>
            </a:r>
            <a:endParaRPr/>
          </a:p>
        </p:txBody>
      </p:sp>
      <p:cxnSp>
        <p:nvCxnSpPr>
          <p:cNvPr id="251" name="Google Shape;251;p12"/>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52" name="Google Shape;252;p12"/>
          <p:cNvSpPr txBox="1">
            <a:spLocks noGrp="1"/>
          </p:cNvSpPr>
          <p:nvPr>
            <p:ph type="subTitle" idx="6"/>
          </p:nvPr>
        </p:nvSpPr>
        <p:spPr>
          <a:xfrm>
            <a:off x="422030" y="1361914"/>
            <a:ext cx="7891975" cy="3295250"/>
          </a:xfrm>
          <a:prstGeom prst="rect">
            <a:avLst/>
          </a:prstGeom>
          <a:noFill/>
          <a:ln>
            <a:noFill/>
          </a:ln>
        </p:spPr>
        <p:txBody>
          <a:bodyPr spcFirstLastPara="1" wrap="square" lIns="91425" tIns="91425" rIns="91425" bIns="91425" anchor="t" anchorCtr="0">
            <a:noAutofit/>
          </a:bodyPr>
          <a:lstStyle/>
          <a:p>
            <a:pPr marL="800100" lvl="1" indent="-342900" algn="just" rtl="0">
              <a:lnSpc>
                <a:spcPct val="100000"/>
              </a:lnSpc>
              <a:spcBef>
                <a:spcPts val="600"/>
              </a:spcBef>
              <a:spcAft>
                <a:spcPts val="0"/>
              </a:spcAft>
              <a:buSzPts val="2100"/>
              <a:buFont typeface="Noto Sans Symbols"/>
              <a:buChar char="❑"/>
            </a:pPr>
            <a:r>
              <a:rPr lang="en-US" sz="2000">
                <a:solidFill>
                  <a:schemeClr val="lt1"/>
                </a:solidFill>
                <a:latin typeface="Montserrat ExtraBold"/>
                <a:ea typeface="Montserrat ExtraBold"/>
                <a:cs typeface="Montserrat ExtraBold"/>
                <a:sym typeface="Montserrat ExtraBold"/>
              </a:rPr>
              <a:t>Thu thập yêu cầu từ khách hàng gặp khó khăn</a:t>
            </a:r>
            <a:endParaRPr sz="2000">
              <a:solidFill>
                <a:schemeClr val="lt1"/>
              </a:solidFill>
              <a:latin typeface="Montserrat ExtraBold"/>
              <a:ea typeface="Montserrat ExtraBold"/>
              <a:cs typeface="Montserrat ExtraBold"/>
              <a:sym typeface="Montserrat ExtraBold"/>
            </a:endParaRPr>
          </a:p>
          <a:p>
            <a:pPr marL="800100" lvl="1" indent="-342900" algn="just" rtl="0">
              <a:lnSpc>
                <a:spcPct val="100000"/>
              </a:lnSpc>
              <a:spcBef>
                <a:spcPts val="1200"/>
              </a:spcBef>
              <a:spcAft>
                <a:spcPts val="0"/>
              </a:spcAft>
              <a:buSzPts val="2100"/>
              <a:buFont typeface="Noto Sans Symbols"/>
              <a:buChar char="❑"/>
            </a:pPr>
            <a:r>
              <a:rPr lang="en-US" sz="2000">
                <a:solidFill>
                  <a:schemeClr val="lt1"/>
                </a:solidFill>
                <a:latin typeface="Montserrat ExtraBold"/>
                <a:ea typeface="Montserrat ExtraBold"/>
                <a:cs typeface="Montserrat ExtraBold"/>
                <a:sym typeface="Montserrat ExtraBold"/>
              </a:rPr>
              <a:t>Trang thiết bị gặp trục trặc, hỏng hóc</a:t>
            </a:r>
            <a:endParaRPr sz="2000">
              <a:solidFill>
                <a:schemeClr val="lt1"/>
              </a:solidFill>
              <a:latin typeface="Montserrat ExtraBold"/>
              <a:ea typeface="Montserrat ExtraBold"/>
              <a:cs typeface="Montserrat ExtraBold"/>
              <a:sym typeface="Montserrat ExtraBold"/>
            </a:endParaRPr>
          </a:p>
          <a:p>
            <a:pPr marL="800100" lvl="1" indent="-342900" algn="just" rtl="0">
              <a:lnSpc>
                <a:spcPct val="100000"/>
              </a:lnSpc>
              <a:spcBef>
                <a:spcPts val="1200"/>
              </a:spcBef>
              <a:spcAft>
                <a:spcPts val="0"/>
              </a:spcAft>
              <a:buSzPts val="2100"/>
              <a:buFont typeface="Noto Sans Symbols"/>
              <a:buChar char="❑"/>
            </a:pPr>
            <a:r>
              <a:rPr lang="en-US" sz="2000">
                <a:solidFill>
                  <a:schemeClr val="lt1"/>
                </a:solidFill>
                <a:latin typeface="Montserrat ExtraBold"/>
                <a:ea typeface="Montserrat ExtraBold"/>
                <a:cs typeface="Montserrat ExtraBold"/>
                <a:sym typeface="Montserrat ExtraBold"/>
              </a:rPr>
              <a:t>Nhân sự thiếu kiến thức trong quá trình phát triển</a:t>
            </a:r>
            <a:endParaRPr sz="2000">
              <a:solidFill>
                <a:schemeClr val="lt1"/>
              </a:solidFill>
              <a:latin typeface="Montserrat ExtraBold"/>
              <a:ea typeface="Montserrat ExtraBold"/>
              <a:cs typeface="Montserrat ExtraBold"/>
              <a:sym typeface="Montserrat ExtraBold"/>
            </a:endParaRPr>
          </a:p>
          <a:p>
            <a:pPr marL="800100" lvl="1" indent="-342900" algn="just" rtl="0">
              <a:lnSpc>
                <a:spcPct val="100000"/>
              </a:lnSpc>
              <a:spcBef>
                <a:spcPts val="1200"/>
              </a:spcBef>
              <a:spcAft>
                <a:spcPts val="600"/>
              </a:spcAft>
              <a:buSzPts val="2100"/>
              <a:buFont typeface="Noto Sans Symbols"/>
              <a:buChar char="❑"/>
            </a:pPr>
            <a:r>
              <a:rPr lang="en-US" sz="2000">
                <a:solidFill>
                  <a:schemeClr val="lt1"/>
                </a:solidFill>
                <a:latin typeface="Montserrat ExtraBold"/>
                <a:ea typeface="Montserrat ExtraBold"/>
                <a:cs typeface="Montserrat ExtraBold"/>
                <a:sym typeface="Montserrat ExtraBold"/>
              </a:rPr>
              <a:t>Kế hoạch dự án không hợp lý</a:t>
            </a:r>
            <a:endParaRPr sz="2000">
              <a:latin typeface="Montserrat ExtraBold"/>
              <a:ea typeface="Montserrat ExtraBold"/>
              <a:cs typeface="Montserrat ExtraBold"/>
              <a:sym typeface="Montserrat ExtraBold"/>
            </a:endParaRPr>
          </a:p>
        </p:txBody>
      </p:sp>
      <p:sp>
        <p:nvSpPr>
          <p:cNvPr id="253" name="Google Shape;253;p12"/>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12/20</a:t>
            </a:r>
            <a:endParaRPr sz="105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fade">
                                      <p:cBhvr>
                                        <p:cTn id="7" dur="5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fade">
                                      <p:cBhvr>
                                        <p:cTn id="12" dur="500"/>
                                        <p:tgtEl>
                                          <p:spTgt spid="2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2">
                                            <p:txEl>
                                              <p:pRg st="2" end="2"/>
                                            </p:txEl>
                                          </p:spTgt>
                                        </p:tgtEl>
                                        <p:attrNameLst>
                                          <p:attrName>style.visibility</p:attrName>
                                        </p:attrNameLst>
                                      </p:cBhvr>
                                      <p:to>
                                        <p:strVal val="visible"/>
                                      </p:to>
                                    </p:set>
                                    <p:animEffect transition="in" filter="fade">
                                      <p:cBhvr>
                                        <p:cTn id="17" dur="500"/>
                                        <p:tgtEl>
                                          <p:spTgt spid="2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2">
                                            <p:txEl>
                                              <p:pRg st="3" end="3"/>
                                            </p:txEl>
                                          </p:spTgt>
                                        </p:tgtEl>
                                        <p:attrNameLst>
                                          <p:attrName>style.visibility</p:attrName>
                                        </p:attrNameLst>
                                      </p:cBhvr>
                                      <p:to>
                                        <p:strVal val="visible"/>
                                      </p:to>
                                    </p:set>
                                    <p:animEffect transition="in" filter="fade">
                                      <p:cBhvr>
                                        <p:cTn id="22" dur="500"/>
                                        <p:tgtEl>
                                          <p:spTgt spid="2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3"/>
          <p:cNvSpPr txBox="1"/>
          <p:nvPr/>
        </p:nvSpPr>
        <p:spPr>
          <a:xfrm>
            <a:off x="1438600" y="312699"/>
            <a:ext cx="609628" cy="542925"/>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None/>
            </a:pPr>
            <a:r>
              <a:rPr lang="en-US" sz="2700" b="0" i="0" u="none" strike="noStrike" cap="none">
                <a:solidFill>
                  <a:schemeClr val="lt1"/>
                </a:solidFill>
                <a:latin typeface="Montserrat ExtraBold"/>
                <a:ea typeface="Montserrat ExtraBold"/>
                <a:cs typeface="Montserrat ExtraBold"/>
                <a:sym typeface="Montserrat ExtraBold"/>
              </a:rPr>
              <a:t>03</a:t>
            </a:r>
            <a:endParaRPr sz="1050" b="0" i="0" u="none" strike="noStrike" cap="none">
              <a:solidFill>
                <a:srgbClr val="000000"/>
              </a:solidFill>
              <a:latin typeface="Arial"/>
              <a:ea typeface="Arial"/>
              <a:cs typeface="Arial"/>
              <a:sym typeface="Arial"/>
            </a:endParaRPr>
          </a:p>
        </p:txBody>
      </p:sp>
      <p:sp>
        <p:nvSpPr>
          <p:cNvPr id="259" name="Google Shape;259;p13"/>
          <p:cNvSpPr/>
          <p:nvPr/>
        </p:nvSpPr>
        <p:spPr>
          <a:xfrm>
            <a:off x="1423025" y="261336"/>
            <a:ext cx="609628" cy="609628"/>
          </a:xfrm>
          <a:prstGeom prst="rect">
            <a:avLst/>
          </a:prstGeom>
          <a:noFill/>
          <a:ln w="9525" cap="flat" cmpd="sng">
            <a:solidFill>
              <a:srgbClr val="BA7C2E"/>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260" name="Google Shape;260;p13"/>
          <p:cNvSpPr txBox="1"/>
          <p:nvPr/>
        </p:nvSpPr>
        <p:spPr>
          <a:xfrm>
            <a:off x="2185396" y="369942"/>
            <a:ext cx="5036589" cy="39238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100" b="0" i="0" u="none" strike="noStrike" cap="none">
                <a:solidFill>
                  <a:schemeClr val="lt1"/>
                </a:solidFill>
                <a:latin typeface="Montserrat ExtraBold"/>
                <a:ea typeface="Montserrat ExtraBold"/>
                <a:cs typeface="Montserrat ExtraBold"/>
                <a:sym typeface="Montserrat ExtraBold"/>
              </a:rPr>
              <a:t>QUẢN LÝ VIỆC THỰC HIỆN DỰ ÁN</a:t>
            </a:r>
            <a:endParaRPr sz="1050" b="0" i="0" u="none" strike="noStrike" cap="none">
              <a:solidFill>
                <a:srgbClr val="000000"/>
              </a:solidFill>
              <a:latin typeface="Arial"/>
              <a:ea typeface="Arial"/>
              <a:cs typeface="Arial"/>
              <a:sym typeface="Arial"/>
            </a:endParaRPr>
          </a:p>
        </p:txBody>
      </p:sp>
      <p:sp>
        <p:nvSpPr>
          <p:cNvPr id="261" name="Google Shape;261;p13"/>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13/20</a:t>
            </a:r>
            <a:endParaRPr sz="1050" b="0" i="0" u="none" strike="noStrike" cap="none">
              <a:solidFill>
                <a:srgbClr val="000000"/>
              </a:solidFill>
              <a:latin typeface="Arial"/>
              <a:ea typeface="Arial"/>
              <a:cs typeface="Arial"/>
              <a:sym typeface="Arial"/>
            </a:endParaRPr>
          </a:p>
        </p:txBody>
      </p:sp>
      <p:pic>
        <p:nvPicPr>
          <p:cNvPr id="262" name="Google Shape;262;p13"/>
          <p:cNvPicPr preferRelativeResize="0"/>
          <p:nvPr/>
        </p:nvPicPr>
        <p:blipFill rotWithShape="1">
          <a:blip r:embed="rId3">
            <a:alphaModFix/>
          </a:blip>
          <a:srcRect/>
          <a:stretch/>
        </p:blipFill>
        <p:spPr>
          <a:xfrm>
            <a:off x="1930330" y="1618306"/>
            <a:ext cx="1209274" cy="1209274"/>
          </a:xfrm>
          <a:prstGeom prst="rect">
            <a:avLst/>
          </a:prstGeom>
          <a:noFill/>
          <a:ln>
            <a:noFill/>
          </a:ln>
        </p:spPr>
      </p:pic>
      <p:sp>
        <p:nvSpPr>
          <p:cNvPr id="263" name="Google Shape;263;p13"/>
          <p:cNvSpPr txBox="1"/>
          <p:nvPr/>
        </p:nvSpPr>
        <p:spPr>
          <a:xfrm>
            <a:off x="1160586" y="2924495"/>
            <a:ext cx="2748762"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dirty="0" err="1">
                <a:solidFill>
                  <a:schemeClr val="lt1"/>
                </a:solidFill>
                <a:latin typeface="Montserrat"/>
                <a:ea typeface="Montserrat"/>
                <a:cs typeface="Montserrat"/>
                <a:sym typeface="Montserrat"/>
              </a:rPr>
              <a:t>Phương</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pháp</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thực</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hiện</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công</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việc</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quản</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lý</a:t>
            </a:r>
            <a:endParaRPr sz="1400" b="0" i="0" u="none" strike="noStrike" cap="none" dirty="0">
              <a:solidFill>
                <a:srgbClr val="000000"/>
              </a:solidFill>
              <a:latin typeface="Arial"/>
              <a:ea typeface="Arial"/>
              <a:cs typeface="Arial"/>
              <a:sym typeface="Arial"/>
            </a:endParaRPr>
          </a:p>
        </p:txBody>
      </p:sp>
      <p:sp>
        <p:nvSpPr>
          <p:cNvPr id="264" name="Google Shape;264;p13"/>
          <p:cNvSpPr txBox="1"/>
          <p:nvPr/>
        </p:nvSpPr>
        <p:spPr>
          <a:xfrm>
            <a:off x="4272360" y="2924495"/>
            <a:ext cx="2356345"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Sơ đồ quản lý</a:t>
            </a:r>
            <a:endParaRPr sz="1400" b="0" i="0" u="none" strike="noStrike" cap="none">
              <a:solidFill>
                <a:srgbClr val="000000"/>
              </a:solidFill>
              <a:latin typeface="Arial"/>
              <a:ea typeface="Arial"/>
              <a:cs typeface="Arial"/>
              <a:sym typeface="Arial"/>
            </a:endParaRPr>
          </a:p>
        </p:txBody>
      </p:sp>
      <p:pic>
        <p:nvPicPr>
          <p:cNvPr id="265" name="Google Shape;265;p13"/>
          <p:cNvPicPr preferRelativeResize="0"/>
          <p:nvPr/>
        </p:nvPicPr>
        <p:blipFill rotWithShape="1">
          <a:blip r:embed="rId4">
            <a:alphaModFix/>
          </a:blip>
          <a:srcRect/>
          <a:stretch/>
        </p:blipFill>
        <p:spPr>
          <a:xfrm>
            <a:off x="4703690" y="1618306"/>
            <a:ext cx="1209274" cy="12092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500"/>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4"/>
                                        </p:tgtEl>
                                        <p:attrNameLst>
                                          <p:attrName>style.visibility</p:attrName>
                                        </p:attrNameLst>
                                      </p:cBhvr>
                                      <p:to>
                                        <p:strVal val="visible"/>
                                      </p:to>
                                    </p:set>
                                    <p:animEffect transition="in" filter="fade">
                                      <p:cBhvr>
                                        <p:cTn id="15" dur="500"/>
                                        <p:tgtEl>
                                          <p:spTgt spid="264"/>
                                        </p:tgtEl>
                                      </p:cBhvr>
                                    </p:animEffect>
                                  </p:childTnLst>
                                </p:cTn>
                              </p:par>
                              <p:par>
                                <p:cTn id="16" presetID="10" presetClass="entr" presetSubtype="0" fill="hold" nodeType="withEffect">
                                  <p:stCondLst>
                                    <p:cond delay="0"/>
                                  </p:stCondLst>
                                  <p:childTnLst>
                                    <p:set>
                                      <p:cBhvr>
                                        <p:cTn id="17" dur="1" fill="hold">
                                          <p:stCondLst>
                                            <p:cond delay="0"/>
                                          </p:stCondLst>
                                        </p:cTn>
                                        <p:tgtEl>
                                          <p:spTgt spid="265"/>
                                        </p:tgtEl>
                                        <p:attrNameLst>
                                          <p:attrName>style.visibility</p:attrName>
                                        </p:attrNameLst>
                                      </p:cBhvr>
                                      <p:to>
                                        <p:strVal val="visible"/>
                                      </p:to>
                                    </p:set>
                                    <p:animEffect transition="in" filter="fade">
                                      <p:cBhvr>
                                        <p:cTn id="18"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0" name="Google Shape;270;p14"/>
          <p:cNvSpPr/>
          <p:nvPr/>
        </p:nvSpPr>
        <p:spPr>
          <a:xfrm>
            <a:off x="584200" y="1615025"/>
            <a:ext cx="458470" cy="54356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71" name="Google Shape;271;p14"/>
          <p:cNvSpPr txBox="1"/>
          <p:nvPr/>
        </p:nvSpPr>
        <p:spPr>
          <a:xfrm>
            <a:off x="1453515" y="1441035"/>
            <a:ext cx="2996565" cy="89154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000" b="1" i="0" u="none" strike="noStrike" cap="none" dirty="0">
                <a:solidFill>
                  <a:schemeClr val="lt1"/>
                </a:solidFill>
                <a:latin typeface="Arial"/>
                <a:ea typeface="Arial"/>
                <a:cs typeface="Arial"/>
                <a:sym typeface="Arial"/>
              </a:rPr>
              <a:t>Thu </a:t>
            </a:r>
            <a:r>
              <a:rPr lang="en-US" sz="2000" b="1" i="0" u="none" strike="noStrike" cap="none" dirty="0" err="1">
                <a:solidFill>
                  <a:schemeClr val="lt1"/>
                </a:solidFill>
                <a:latin typeface="Arial"/>
                <a:ea typeface="Arial"/>
                <a:cs typeface="Arial"/>
                <a:sym typeface="Arial"/>
              </a:rPr>
              <a:t>thập</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và</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đánh</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giá</a:t>
            </a:r>
            <a:r>
              <a:rPr lang="en-US" sz="2000" b="1" i="0" u="none" strike="noStrike" cap="none" dirty="0">
                <a:solidFill>
                  <a:schemeClr val="lt1"/>
                </a:solidFill>
                <a:latin typeface="Arial"/>
                <a:ea typeface="Arial"/>
                <a:cs typeface="Arial"/>
                <a:sym typeface="Arial"/>
              </a:rPr>
              <a:t> </a:t>
            </a:r>
            <a:endParaRPr dirty="0"/>
          </a:p>
          <a:p>
            <a:pPr marL="0" marR="0" lvl="0" indent="0" algn="l" rtl="0">
              <a:lnSpc>
                <a:spcPct val="130000"/>
              </a:lnSpc>
              <a:spcBef>
                <a:spcPts val="0"/>
              </a:spcBef>
              <a:spcAft>
                <a:spcPts val="0"/>
              </a:spcAft>
              <a:buNone/>
            </a:pPr>
            <a:r>
              <a:rPr lang="en-US" sz="2000" b="1" i="0" u="none" strike="noStrike" cap="none" dirty="0" err="1">
                <a:solidFill>
                  <a:schemeClr val="lt1"/>
                </a:solidFill>
                <a:latin typeface="Arial"/>
                <a:ea typeface="Arial"/>
                <a:cs typeface="Arial"/>
                <a:sym typeface="Arial"/>
              </a:rPr>
              <a:t>hiện</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trạng</a:t>
            </a:r>
            <a:endParaRPr dirty="0"/>
          </a:p>
        </p:txBody>
      </p:sp>
      <p:sp>
        <p:nvSpPr>
          <p:cNvPr id="272" name="Google Shape;272;p14"/>
          <p:cNvSpPr/>
          <p:nvPr/>
        </p:nvSpPr>
        <p:spPr>
          <a:xfrm>
            <a:off x="586105" y="2959100"/>
            <a:ext cx="458470" cy="54356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73" name="Google Shape;273;p14"/>
          <p:cNvSpPr txBox="1"/>
          <p:nvPr/>
        </p:nvSpPr>
        <p:spPr>
          <a:xfrm>
            <a:off x="1453515" y="2822575"/>
            <a:ext cx="3061335" cy="89154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000" b="1" i="0" u="none" strike="noStrike" cap="none" dirty="0" err="1">
                <a:solidFill>
                  <a:schemeClr val="lt1"/>
                </a:solidFill>
                <a:latin typeface="Arial"/>
                <a:ea typeface="Arial"/>
                <a:cs typeface="Arial"/>
                <a:sym typeface="Arial"/>
              </a:rPr>
              <a:t>Tổ</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chức</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họp</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một</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cách</a:t>
            </a:r>
            <a:r>
              <a:rPr lang="en-US" sz="2000" b="1" i="0" u="none" strike="noStrike" cap="none" dirty="0">
                <a:solidFill>
                  <a:schemeClr val="lt1"/>
                </a:solidFill>
                <a:latin typeface="Arial"/>
                <a:ea typeface="Arial"/>
                <a:cs typeface="Arial"/>
                <a:sym typeface="Arial"/>
              </a:rPr>
              <a:t> </a:t>
            </a:r>
            <a:endParaRPr dirty="0"/>
          </a:p>
          <a:p>
            <a:pPr marL="0" marR="0" lvl="0" indent="0" algn="l" rtl="0">
              <a:lnSpc>
                <a:spcPct val="130000"/>
              </a:lnSpc>
              <a:spcBef>
                <a:spcPts val="0"/>
              </a:spcBef>
              <a:spcAft>
                <a:spcPts val="0"/>
              </a:spcAft>
              <a:buNone/>
            </a:pPr>
            <a:r>
              <a:rPr lang="en-US" sz="2000" b="1" i="0" u="none" strike="noStrike" cap="none" dirty="0" err="1">
                <a:solidFill>
                  <a:schemeClr val="lt1"/>
                </a:solidFill>
                <a:latin typeface="Arial"/>
                <a:ea typeface="Arial"/>
                <a:cs typeface="Arial"/>
                <a:sym typeface="Arial"/>
              </a:rPr>
              <a:t>khoa</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học</a:t>
            </a:r>
            <a:endParaRPr dirty="0"/>
          </a:p>
        </p:txBody>
      </p:sp>
      <p:sp>
        <p:nvSpPr>
          <p:cNvPr id="274" name="Google Shape;274;p14"/>
          <p:cNvSpPr/>
          <p:nvPr/>
        </p:nvSpPr>
        <p:spPr>
          <a:xfrm>
            <a:off x="611505" y="4191635"/>
            <a:ext cx="458470" cy="543560"/>
          </a:xfrm>
          <a:prstGeom prst="rect">
            <a:avLst/>
          </a:prstGeom>
          <a:solidFill>
            <a:srgbClr val="D600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75" name="Google Shape;275;p14"/>
          <p:cNvSpPr txBox="1"/>
          <p:nvPr/>
        </p:nvSpPr>
        <p:spPr>
          <a:xfrm>
            <a:off x="1453515" y="4217670"/>
            <a:ext cx="2430780" cy="491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000" b="1" i="0" u="none" strike="noStrike" cap="none" dirty="0" err="1">
                <a:solidFill>
                  <a:schemeClr val="lt1"/>
                </a:solidFill>
                <a:latin typeface="Arial"/>
                <a:ea typeface="Arial"/>
                <a:cs typeface="Arial"/>
                <a:sym typeface="Arial"/>
              </a:rPr>
              <a:t>Quản</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lý</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cấu</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hình</a:t>
            </a:r>
            <a:endParaRPr dirty="0"/>
          </a:p>
        </p:txBody>
      </p:sp>
      <p:sp>
        <p:nvSpPr>
          <p:cNvPr id="276" name="Google Shape;276;p14"/>
          <p:cNvSpPr/>
          <p:nvPr/>
        </p:nvSpPr>
        <p:spPr>
          <a:xfrm>
            <a:off x="5622607" y="1552631"/>
            <a:ext cx="458470" cy="543560"/>
          </a:xfrm>
          <a:prstGeom prst="rect">
            <a:avLst/>
          </a:prstGeom>
          <a:solidFill>
            <a:srgbClr val="00B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77" name="Google Shape;277;p14"/>
          <p:cNvSpPr txBox="1"/>
          <p:nvPr/>
        </p:nvSpPr>
        <p:spPr>
          <a:xfrm>
            <a:off x="6335053" y="1388388"/>
            <a:ext cx="2418080" cy="89154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000" b="1" i="0" u="none" strike="noStrike" cap="none">
                <a:solidFill>
                  <a:schemeClr val="lt1"/>
                </a:solidFill>
                <a:latin typeface="Arial"/>
                <a:ea typeface="Arial"/>
                <a:cs typeface="Arial"/>
                <a:sym typeface="Arial"/>
              </a:rPr>
              <a:t>Quản lý chất lượng</a:t>
            </a:r>
            <a:endParaRPr/>
          </a:p>
        </p:txBody>
      </p:sp>
      <p:sp>
        <p:nvSpPr>
          <p:cNvPr id="278" name="Google Shape;278;p14"/>
          <p:cNvSpPr/>
          <p:nvPr/>
        </p:nvSpPr>
        <p:spPr>
          <a:xfrm>
            <a:off x="5634990" y="2996565"/>
            <a:ext cx="458470" cy="543560"/>
          </a:xfrm>
          <a:prstGeom prst="rect">
            <a:avLst/>
          </a:prstGeom>
          <a:solidFill>
            <a:srgbClr val="92D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79" name="Google Shape;279;p14"/>
          <p:cNvSpPr txBox="1"/>
          <p:nvPr/>
        </p:nvSpPr>
        <p:spPr>
          <a:xfrm>
            <a:off x="6335053" y="2959100"/>
            <a:ext cx="2573020" cy="491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000" b="1" i="0" u="none" strike="noStrike" cap="none">
                <a:solidFill>
                  <a:schemeClr val="lt1"/>
                </a:solidFill>
                <a:latin typeface="Arial"/>
                <a:ea typeface="Arial"/>
                <a:cs typeface="Arial"/>
                <a:sym typeface="Arial"/>
              </a:rPr>
              <a:t>Quản lý rủi ro</a:t>
            </a:r>
            <a:endParaRPr/>
          </a:p>
        </p:txBody>
      </p:sp>
      <p:grpSp>
        <p:nvGrpSpPr>
          <p:cNvPr id="280" name="Google Shape;280;p14"/>
          <p:cNvGrpSpPr/>
          <p:nvPr/>
        </p:nvGrpSpPr>
        <p:grpSpPr>
          <a:xfrm>
            <a:off x="5642610" y="4214495"/>
            <a:ext cx="458470" cy="544830"/>
            <a:chOff x="3509317" y="1042221"/>
            <a:chExt cx="723900" cy="725507"/>
          </a:xfrm>
        </p:grpSpPr>
        <p:sp>
          <p:nvSpPr>
            <p:cNvPr id="281" name="Google Shape;281;p14"/>
            <p:cNvSpPr/>
            <p:nvPr/>
          </p:nvSpPr>
          <p:spPr>
            <a:xfrm>
              <a:off x="3509317" y="1043828"/>
              <a:ext cx="723900" cy="723900"/>
            </a:xfrm>
            <a:prstGeom prst="rect">
              <a:avLst/>
            </a:prstGeom>
            <a:solidFill>
              <a:srgbClr val="FFCC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82" name="Google Shape;282;p14"/>
            <p:cNvSpPr txBox="1"/>
            <p:nvPr/>
          </p:nvSpPr>
          <p:spPr>
            <a:xfrm>
              <a:off x="3522922" y="1042221"/>
              <a:ext cx="245918" cy="532637"/>
            </a:xfrm>
            <a:prstGeom prst="rect">
              <a:avLst/>
            </a:prstGeom>
            <a:solidFill>
              <a:srgbClr val="FFCC8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0" i="0" u="none" strike="noStrike" cap="none">
                <a:solidFill>
                  <a:schemeClr val="lt1"/>
                </a:solidFill>
                <a:latin typeface="Calibri"/>
                <a:ea typeface="Calibri"/>
                <a:cs typeface="Calibri"/>
                <a:sym typeface="Calibri"/>
              </a:endParaRPr>
            </a:p>
          </p:txBody>
        </p:sp>
      </p:grpSp>
      <p:sp>
        <p:nvSpPr>
          <p:cNvPr id="283" name="Google Shape;283;p14"/>
          <p:cNvSpPr txBox="1"/>
          <p:nvPr/>
        </p:nvSpPr>
        <p:spPr>
          <a:xfrm>
            <a:off x="6335053" y="4191098"/>
            <a:ext cx="2520950" cy="491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000" b="1" i="0" u="none" strike="noStrike" cap="none" dirty="0" err="1">
                <a:solidFill>
                  <a:schemeClr val="lt1"/>
                </a:solidFill>
                <a:latin typeface="Arial"/>
                <a:ea typeface="Arial"/>
                <a:cs typeface="Arial"/>
                <a:sym typeface="Arial"/>
              </a:rPr>
              <a:t>Lập</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lại</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kế</a:t>
            </a:r>
            <a:r>
              <a:rPr lang="en-US" sz="2000" b="1" i="0" u="none" strike="noStrike" cap="none" dirty="0">
                <a:solidFill>
                  <a:schemeClr val="lt1"/>
                </a:solidFill>
                <a:latin typeface="Arial"/>
                <a:ea typeface="Arial"/>
                <a:cs typeface="Arial"/>
                <a:sym typeface="Arial"/>
              </a:rPr>
              <a:t> </a:t>
            </a:r>
            <a:r>
              <a:rPr lang="en-US" sz="2000" b="1" i="0" u="none" strike="noStrike" cap="none" dirty="0" err="1">
                <a:solidFill>
                  <a:schemeClr val="lt1"/>
                </a:solidFill>
                <a:latin typeface="Arial"/>
                <a:ea typeface="Arial"/>
                <a:cs typeface="Arial"/>
                <a:sym typeface="Arial"/>
              </a:rPr>
              <a:t>hoạch</a:t>
            </a:r>
            <a:endParaRPr dirty="0"/>
          </a:p>
        </p:txBody>
      </p:sp>
      <p:sp>
        <p:nvSpPr>
          <p:cNvPr id="284" name="Google Shape;284;p14"/>
          <p:cNvSpPr/>
          <p:nvPr/>
        </p:nvSpPr>
        <p:spPr>
          <a:xfrm rot="-2700000">
            <a:off x="750570" y="1726257"/>
            <a:ext cx="125730" cy="336550"/>
          </a:xfrm>
          <a:custGeom>
            <a:avLst/>
            <a:gdLst/>
            <a:ahLst/>
            <a:cxnLst/>
            <a:rect l="l" t="t" r="r" b="b"/>
            <a:pathLst>
              <a:path w="154109" h="343323" extrusionOk="0">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85" name="Google Shape;285;p14"/>
          <p:cNvSpPr/>
          <p:nvPr/>
        </p:nvSpPr>
        <p:spPr>
          <a:xfrm rot="2700000">
            <a:off x="718185" y="4319270"/>
            <a:ext cx="245110" cy="288925"/>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86" name="Google Shape;286;p14"/>
          <p:cNvSpPr/>
          <p:nvPr/>
        </p:nvSpPr>
        <p:spPr>
          <a:xfrm>
            <a:off x="5720397" y="1666931"/>
            <a:ext cx="219075" cy="261620"/>
          </a:xfrm>
          <a:custGeom>
            <a:avLst/>
            <a:gdLst/>
            <a:ahLst/>
            <a:cxnLst/>
            <a:rect l="l" t="t" r="r" b="b"/>
            <a:pathLst>
              <a:path w="3240000" h="3240000" extrusionOk="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87" name="Google Shape;287;p14"/>
          <p:cNvSpPr/>
          <p:nvPr/>
        </p:nvSpPr>
        <p:spPr>
          <a:xfrm>
            <a:off x="723265" y="3114675"/>
            <a:ext cx="180340" cy="200660"/>
          </a:xfrm>
          <a:custGeom>
            <a:avLst/>
            <a:gdLst/>
            <a:ahLst/>
            <a:cxnLst/>
            <a:rect l="l" t="t" r="r" b="b"/>
            <a:pathLst>
              <a:path w="3210745" h="2940925" extrusionOk="0">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88" name="Google Shape;288;p14"/>
          <p:cNvSpPr/>
          <p:nvPr/>
        </p:nvSpPr>
        <p:spPr>
          <a:xfrm>
            <a:off x="5729605" y="4341495"/>
            <a:ext cx="244475" cy="305435"/>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89" name="Google Shape;289;p14"/>
          <p:cNvSpPr/>
          <p:nvPr/>
        </p:nvSpPr>
        <p:spPr>
          <a:xfrm rot="5400000">
            <a:off x="5727700" y="3158490"/>
            <a:ext cx="257810" cy="219710"/>
          </a:xfrm>
          <a:custGeom>
            <a:avLst/>
            <a:gdLst/>
            <a:ahLst/>
            <a:cxnLst/>
            <a:rect l="l" t="t" r="r" b="b"/>
            <a:pathLst>
              <a:path w="3244313" h="3240000" extrusionOk="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290" name="Google Shape;290;p14"/>
          <p:cNvSpPr txBox="1"/>
          <p:nvPr/>
        </p:nvSpPr>
        <p:spPr>
          <a:xfrm>
            <a:off x="938500" y="445025"/>
            <a:ext cx="7094152" cy="9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Montserrat ExtraBold"/>
                <a:ea typeface="Montserrat ExtraBold"/>
                <a:cs typeface="Montserrat ExtraBold"/>
                <a:sym typeface="Montserrat ExtraBold"/>
              </a:rPr>
              <a:t>PHƯƠNG PHÁP THỰC HIỆN CÔNG VIỆC QUẢN LÝ</a:t>
            </a:r>
            <a:endParaRPr sz="2400" b="0" i="0" u="none" strike="noStrike" cap="none">
              <a:solidFill>
                <a:schemeClr val="accent1"/>
              </a:solidFill>
              <a:latin typeface="Montserrat ExtraBold"/>
              <a:ea typeface="Montserrat ExtraBold"/>
              <a:cs typeface="Montserrat ExtraBold"/>
              <a:sym typeface="Montserrat ExtraBold"/>
            </a:endParaRPr>
          </a:p>
        </p:txBody>
      </p:sp>
      <p:cxnSp>
        <p:nvCxnSpPr>
          <p:cNvPr id="291" name="Google Shape;291;p14"/>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92" name="Google Shape;292;p14"/>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14/20</a:t>
            </a:r>
            <a:endParaRPr sz="105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par>
                                <p:cTn id="8" presetID="10" presetClass="entr" presetSubtype="0"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Effect transition="in" filter="fade">
                                      <p:cBhvr>
                                        <p:cTn id="10" dur="500"/>
                                        <p:tgtEl>
                                          <p:spTgt spid="270"/>
                                        </p:tgtEl>
                                      </p:cBhvr>
                                    </p:animEffect>
                                  </p:childTnLst>
                                </p:cTn>
                              </p:par>
                              <p:par>
                                <p:cTn id="11" presetID="10" presetClass="entr" presetSubtype="0" fill="hold" nodeType="withEffect">
                                  <p:stCondLst>
                                    <p:cond delay="0"/>
                                  </p:stCondLst>
                                  <p:childTnLst>
                                    <p:set>
                                      <p:cBhvr>
                                        <p:cTn id="12" dur="1" fill="hold">
                                          <p:stCondLst>
                                            <p:cond delay="0"/>
                                          </p:stCondLst>
                                        </p:cTn>
                                        <p:tgtEl>
                                          <p:spTgt spid="271"/>
                                        </p:tgtEl>
                                        <p:attrNameLst>
                                          <p:attrName>style.visibility</p:attrName>
                                        </p:attrNameLst>
                                      </p:cBhvr>
                                      <p:to>
                                        <p:strVal val="visible"/>
                                      </p:to>
                                    </p:set>
                                    <p:animEffect transition="in" filter="fade">
                                      <p:cBhvr>
                                        <p:cTn id="13" dur="500"/>
                                        <p:tgtEl>
                                          <p:spTgt spid="27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7"/>
                                        </p:tgtEl>
                                        <p:attrNameLst>
                                          <p:attrName>style.visibility</p:attrName>
                                        </p:attrNameLst>
                                      </p:cBhvr>
                                      <p:to>
                                        <p:strVal val="visible"/>
                                      </p:to>
                                    </p:set>
                                    <p:animEffect transition="in" filter="fade">
                                      <p:cBhvr>
                                        <p:cTn id="18" dur="500"/>
                                        <p:tgtEl>
                                          <p:spTgt spid="287"/>
                                        </p:tgtEl>
                                      </p:cBhvr>
                                    </p:animEffect>
                                  </p:childTnLst>
                                </p:cTn>
                              </p:par>
                              <p:par>
                                <p:cTn id="19" presetID="10" presetClass="entr" presetSubtype="0" fill="hold" nodeType="withEffect">
                                  <p:stCondLst>
                                    <p:cond delay="0"/>
                                  </p:stCondLst>
                                  <p:childTnLst>
                                    <p:set>
                                      <p:cBhvr>
                                        <p:cTn id="20" dur="1" fill="hold">
                                          <p:stCondLst>
                                            <p:cond delay="0"/>
                                          </p:stCondLst>
                                        </p:cTn>
                                        <p:tgtEl>
                                          <p:spTgt spid="272"/>
                                        </p:tgtEl>
                                        <p:attrNameLst>
                                          <p:attrName>style.visibility</p:attrName>
                                        </p:attrNameLst>
                                      </p:cBhvr>
                                      <p:to>
                                        <p:strVal val="visible"/>
                                      </p:to>
                                    </p:set>
                                    <p:animEffect transition="in" filter="fade">
                                      <p:cBhvr>
                                        <p:cTn id="21" dur="500"/>
                                        <p:tgtEl>
                                          <p:spTgt spid="272"/>
                                        </p:tgtEl>
                                      </p:cBhvr>
                                    </p:animEffect>
                                  </p:childTnLst>
                                </p:cTn>
                              </p:par>
                              <p:par>
                                <p:cTn id="22" presetID="10" presetClass="entr" presetSubtype="0"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Effect transition="in" filter="fade">
                                      <p:cBhvr>
                                        <p:cTn id="24" dur="500"/>
                                        <p:tgtEl>
                                          <p:spTgt spid="27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4"/>
                                        </p:tgtEl>
                                        <p:attrNameLst>
                                          <p:attrName>style.visibility</p:attrName>
                                        </p:attrNameLst>
                                      </p:cBhvr>
                                      <p:to>
                                        <p:strVal val="visible"/>
                                      </p:to>
                                    </p:set>
                                    <p:animEffect transition="in" filter="fade">
                                      <p:cBhvr>
                                        <p:cTn id="29" dur="500"/>
                                        <p:tgtEl>
                                          <p:spTgt spid="274"/>
                                        </p:tgtEl>
                                      </p:cBhvr>
                                    </p:animEffect>
                                  </p:childTnLst>
                                </p:cTn>
                              </p:par>
                              <p:par>
                                <p:cTn id="30" presetID="10" presetClass="entr" presetSubtype="0" fill="hold" nodeType="withEffect">
                                  <p:stCondLst>
                                    <p:cond delay="0"/>
                                  </p:stCondLst>
                                  <p:childTnLst>
                                    <p:set>
                                      <p:cBhvr>
                                        <p:cTn id="31" dur="1" fill="hold">
                                          <p:stCondLst>
                                            <p:cond delay="0"/>
                                          </p:stCondLst>
                                        </p:cTn>
                                        <p:tgtEl>
                                          <p:spTgt spid="285"/>
                                        </p:tgtEl>
                                        <p:attrNameLst>
                                          <p:attrName>style.visibility</p:attrName>
                                        </p:attrNameLst>
                                      </p:cBhvr>
                                      <p:to>
                                        <p:strVal val="visible"/>
                                      </p:to>
                                    </p:set>
                                    <p:animEffect transition="in" filter="fade">
                                      <p:cBhvr>
                                        <p:cTn id="32" dur="500"/>
                                        <p:tgtEl>
                                          <p:spTgt spid="285"/>
                                        </p:tgtEl>
                                      </p:cBhvr>
                                    </p:animEffect>
                                  </p:childTnLst>
                                </p:cTn>
                              </p:par>
                              <p:par>
                                <p:cTn id="33" presetID="10" presetClass="entr" presetSubtype="0" fill="hold" nodeType="withEffect">
                                  <p:stCondLst>
                                    <p:cond delay="0"/>
                                  </p:stCondLst>
                                  <p:childTnLst>
                                    <p:set>
                                      <p:cBhvr>
                                        <p:cTn id="34" dur="1" fill="hold">
                                          <p:stCondLst>
                                            <p:cond delay="0"/>
                                          </p:stCondLst>
                                        </p:cTn>
                                        <p:tgtEl>
                                          <p:spTgt spid="275"/>
                                        </p:tgtEl>
                                        <p:attrNameLst>
                                          <p:attrName>style.visibility</p:attrName>
                                        </p:attrNameLst>
                                      </p:cBhvr>
                                      <p:to>
                                        <p:strVal val="visible"/>
                                      </p:to>
                                    </p:set>
                                    <p:animEffect transition="in" filter="fade">
                                      <p:cBhvr>
                                        <p:cTn id="35" dur="500"/>
                                        <p:tgtEl>
                                          <p:spTgt spid="27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6"/>
                                        </p:tgtEl>
                                        <p:attrNameLst>
                                          <p:attrName>style.visibility</p:attrName>
                                        </p:attrNameLst>
                                      </p:cBhvr>
                                      <p:to>
                                        <p:strVal val="visible"/>
                                      </p:to>
                                    </p:set>
                                    <p:animEffect transition="in" filter="fade">
                                      <p:cBhvr>
                                        <p:cTn id="40" dur="500"/>
                                        <p:tgtEl>
                                          <p:spTgt spid="276"/>
                                        </p:tgtEl>
                                      </p:cBhvr>
                                    </p:animEffect>
                                  </p:childTnLst>
                                </p:cTn>
                              </p:par>
                              <p:par>
                                <p:cTn id="41" presetID="10" presetClass="entr" presetSubtype="0" fill="hold" nodeType="withEffect">
                                  <p:stCondLst>
                                    <p:cond delay="0"/>
                                  </p:stCondLst>
                                  <p:childTnLst>
                                    <p:set>
                                      <p:cBhvr>
                                        <p:cTn id="42" dur="1" fill="hold">
                                          <p:stCondLst>
                                            <p:cond delay="0"/>
                                          </p:stCondLst>
                                        </p:cTn>
                                        <p:tgtEl>
                                          <p:spTgt spid="286"/>
                                        </p:tgtEl>
                                        <p:attrNameLst>
                                          <p:attrName>style.visibility</p:attrName>
                                        </p:attrNameLst>
                                      </p:cBhvr>
                                      <p:to>
                                        <p:strVal val="visible"/>
                                      </p:to>
                                    </p:set>
                                    <p:animEffect transition="in" filter="fade">
                                      <p:cBhvr>
                                        <p:cTn id="43" dur="500"/>
                                        <p:tgtEl>
                                          <p:spTgt spid="286"/>
                                        </p:tgtEl>
                                      </p:cBhvr>
                                    </p:animEffect>
                                  </p:childTnLst>
                                </p:cTn>
                              </p:par>
                              <p:par>
                                <p:cTn id="44" presetID="10" presetClass="entr" presetSubtype="0" fill="hold" nodeType="withEffect">
                                  <p:stCondLst>
                                    <p:cond delay="0"/>
                                  </p:stCondLst>
                                  <p:childTnLst>
                                    <p:set>
                                      <p:cBhvr>
                                        <p:cTn id="45" dur="1" fill="hold">
                                          <p:stCondLst>
                                            <p:cond delay="0"/>
                                          </p:stCondLst>
                                        </p:cTn>
                                        <p:tgtEl>
                                          <p:spTgt spid="277"/>
                                        </p:tgtEl>
                                        <p:attrNameLst>
                                          <p:attrName>style.visibility</p:attrName>
                                        </p:attrNameLst>
                                      </p:cBhvr>
                                      <p:to>
                                        <p:strVal val="visible"/>
                                      </p:to>
                                    </p:set>
                                    <p:animEffect transition="in" filter="fade">
                                      <p:cBhvr>
                                        <p:cTn id="46" dur="500"/>
                                        <p:tgtEl>
                                          <p:spTgt spid="27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8"/>
                                        </p:tgtEl>
                                        <p:attrNameLst>
                                          <p:attrName>style.visibility</p:attrName>
                                        </p:attrNameLst>
                                      </p:cBhvr>
                                      <p:to>
                                        <p:strVal val="visible"/>
                                      </p:to>
                                    </p:set>
                                    <p:animEffect transition="in" filter="fade">
                                      <p:cBhvr>
                                        <p:cTn id="51" dur="500"/>
                                        <p:tgtEl>
                                          <p:spTgt spid="278"/>
                                        </p:tgtEl>
                                      </p:cBhvr>
                                    </p:animEffect>
                                  </p:childTnLst>
                                </p:cTn>
                              </p:par>
                              <p:par>
                                <p:cTn id="52" presetID="10" presetClass="entr" presetSubtype="0" fill="hold" nodeType="withEffect">
                                  <p:stCondLst>
                                    <p:cond delay="0"/>
                                  </p:stCondLst>
                                  <p:childTnLst>
                                    <p:set>
                                      <p:cBhvr>
                                        <p:cTn id="53" dur="1" fill="hold">
                                          <p:stCondLst>
                                            <p:cond delay="0"/>
                                          </p:stCondLst>
                                        </p:cTn>
                                        <p:tgtEl>
                                          <p:spTgt spid="289"/>
                                        </p:tgtEl>
                                        <p:attrNameLst>
                                          <p:attrName>style.visibility</p:attrName>
                                        </p:attrNameLst>
                                      </p:cBhvr>
                                      <p:to>
                                        <p:strVal val="visible"/>
                                      </p:to>
                                    </p:set>
                                    <p:animEffect transition="in" filter="fade">
                                      <p:cBhvr>
                                        <p:cTn id="54" dur="500"/>
                                        <p:tgtEl>
                                          <p:spTgt spid="289"/>
                                        </p:tgtEl>
                                      </p:cBhvr>
                                    </p:animEffect>
                                  </p:childTnLst>
                                </p:cTn>
                              </p:par>
                              <p:par>
                                <p:cTn id="55" presetID="10" presetClass="entr" presetSubtype="0" fill="hold" nodeType="withEffect">
                                  <p:stCondLst>
                                    <p:cond delay="0"/>
                                  </p:stCondLst>
                                  <p:childTnLst>
                                    <p:set>
                                      <p:cBhvr>
                                        <p:cTn id="56" dur="1" fill="hold">
                                          <p:stCondLst>
                                            <p:cond delay="0"/>
                                          </p:stCondLst>
                                        </p:cTn>
                                        <p:tgtEl>
                                          <p:spTgt spid="279"/>
                                        </p:tgtEl>
                                        <p:attrNameLst>
                                          <p:attrName>style.visibility</p:attrName>
                                        </p:attrNameLst>
                                      </p:cBhvr>
                                      <p:to>
                                        <p:strVal val="visible"/>
                                      </p:to>
                                    </p:set>
                                    <p:animEffect transition="in" filter="fade">
                                      <p:cBhvr>
                                        <p:cTn id="57" dur="500"/>
                                        <p:tgtEl>
                                          <p:spTgt spid="27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0"/>
                                        </p:tgtEl>
                                        <p:attrNameLst>
                                          <p:attrName>style.visibility</p:attrName>
                                        </p:attrNameLst>
                                      </p:cBhvr>
                                      <p:to>
                                        <p:strVal val="visible"/>
                                      </p:to>
                                    </p:set>
                                    <p:animEffect transition="in" filter="fade">
                                      <p:cBhvr>
                                        <p:cTn id="62" dur="500"/>
                                        <p:tgtEl>
                                          <p:spTgt spid="280"/>
                                        </p:tgtEl>
                                      </p:cBhvr>
                                    </p:animEffect>
                                  </p:childTnLst>
                                </p:cTn>
                              </p:par>
                              <p:par>
                                <p:cTn id="63" presetID="10" presetClass="entr" presetSubtype="0" fill="hold" nodeType="withEffect">
                                  <p:stCondLst>
                                    <p:cond delay="0"/>
                                  </p:stCondLst>
                                  <p:childTnLst>
                                    <p:set>
                                      <p:cBhvr>
                                        <p:cTn id="64" dur="1" fill="hold">
                                          <p:stCondLst>
                                            <p:cond delay="0"/>
                                          </p:stCondLst>
                                        </p:cTn>
                                        <p:tgtEl>
                                          <p:spTgt spid="283"/>
                                        </p:tgtEl>
                                        <p:attrNameLst>
                                          <p:attrName>style.visibility</p:attrName>
                                        </p:attrNameLst>
                                      </p:cBhvr>
                                      <p:to>
                                        <p:strVal val="visible"/>
                                      </p:to>
                                    </p:set>
                                    <p:animEffect transition="in" filter="fade">
                                      <p:cBhvr>
                                        <p:cTn id="65" dur="500"/>
                                        <p:tgtEl>
                                          <p:spTgt spid="283"/>
                                        </p:tgtEl>
                                      </p:cBhvr>
                                    </p:animEffect>
                                  </p:childTnLst>
                                </p:cTn>
                              </p:par>
                              <p:par>
                                <p:cTn id="66" presetID="10" presetClass="entr" presetSubtype="0" fill="hold" nodeType="withEffect">
                                  <p:stCondLst>
                                    <p:cond delay="0"/>
                                  </p:stCondLst>
                                  <p:childTnLst>
                                    <p:set>
                                      <p:cBhvr>
                                        <p:cTn id="67" dur="1" fill="hold">
                                          <p:stCondLst>
                                            <p:cond delay="0"/>
                                          </p:stCondLst>
                                        </p:cTn>
                                        <p:tgtEl>
                                          <p:spTgt spid="288"/>
                                        </p:tgtEl>
                                        <p:attrNameLst>
                                          <p:attrName>style.visibility</p:attrName>
                                        </p:attrNameLst>
                                      </p:cBhvr>
                                      <p:to>
                                        <p:strVal val="visible"/>
                                      </p:to>
                                    </p:set>
                                    <p:animEffect transition="in" filter="fade">
                                      <p:cBhvr>
                                        <p:cTn id="68"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5"/>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dirty="0"/>
              <a:t>SƠ ĐỒ QUẢN </a:t>
            </a:r>
            <a:r>
              <a:rPr lang="en-US" dirty="0" smtClean="0"/>
              <a:t>LÝ</a:t>
            </a:r>
            <a:endParaRPr dirty="0"/>
          </a:p>
        </p:txBody>
      </p:sp>
      <p:cxnSp>
        <p:nvCxnSpPr>
          <p:cNvPr id="298" name="Google Shape;298;p15"/>
          <p:cNvCxnSpPr/>
          <p:nvPr/>
        </p:nvCxnSpPr>
        <p:spPr>
          <a:xfrm>
            <a:off x="827445" y="41148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pic>
        <p:nvPicPr>
          <p:cNvPr id="299" name="Google Shape;299;p15"/>
          <p:cNvPicPr preferRelativeResize="0"/>
          <p:nvPr/>
        </p:nvPicPr>
        <p:blipFill rotWithShape="1">
          <a:blip r:embed="rId3">
            <a:alphaModFix/>
          </a:blip>
          <a:srcRect/>
          <a:stretch/>
        </p:blipFill>
        <p:spPr>
          <a:xfrm>
            <a:off x="1006567" y="1386425"/>
            <a:ext cx="850772" cy="850772"/>
          </a:xfrm>
          <a:prstGeom prst="rect">
            <a:avLst/>
          </a:prstGeom>
          <a:noFill/>
          <a:ln>
            <a:noFill/>
          </a:ln>
        </p:spPr>
      </p:pic>
      <p:sp>
        <p:nvSpPr>
          <p:cNvPr id="300" name="Google Shape;300;p15"/>
          <p:cNvSpPr txBox="1"/>
          <p:nvPr/>
        </p:nvSpPr>
        <p:spPr>
          <a:xfrm>
            <a:off x="291274" y="2487037"/>
            <a:ext cx="1994292"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dirty="0" err="1">
                <a:solidFill>
                  <a:schemeClr val="lt1"/>
                </a:solidFill>
                <a:latin typeface="Montserrat"/>
                <a:ea typeface="Montserrat"/>
                <a:cs typeface="Montserrat"/>
                <a:sym typeface="Montserrat"/>
              </a:rPr>
              <a:t>Đội</a:t>
            </a:r>
            <a:r>
              <a:rPr lang="en-US" sz="1600" b="1" i="0" u="none" strike="noStrike" cap="none" dirty="0">
                <a:solidFill>
                  <a:schemeClr val="lt1"/>
                </a:solidFill>
                <a:latin typeface="Montserrat"/>
                <a:ea typeface="Montserrat"/>
                <a:cs typeface="Montserrat"/>
                <a:sym typeface="Montserrat"/>
              </a:rPr>
              <a:t> 1: </a:t>
            </a:r>
            <a:r>
              <a:rPr lang="en-US" sz="1600" b="1" i="0" u="none" strike="noStrike" cap="none" dirty="0" err="1">
                <a:solidFill>
                  <a:schemeClr val="lt1"/>
                </a:solidFill>
                <a:latin typeface="Montserrat"/>
                <a:ea typeface="Montserrat"/>
                <a:cs typeface="Montserrat"/>
                <a:sym typeface="Montserrat"/>
              </a:rPr>
              <a:t>Khảo</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sát</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đặc</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tả</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yêu</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cầu</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hệ</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thống</a:t>
            </a:r>
            <a:endParaRPr sz="1400" b="0" i="0" u="none" strike="noStrike" cap="none" dirty="0">
              <a:solidFill>
                <a:srgbClr val="000000"/>
              </a:solidFill>
              <a:latin typeface="Arial"/>
              <a:ea typeface="Arial"/>
              <a:cs typeface="Arial"/>
              <a:sym typeface="Arial"/>
            </a:endParaRPr>
          </a:p>
        </p:txBody>
      </p:sp>
      <p:sp>
        <p:nvSpPr>
          <p:cNvPr id="301" name="Google Shape;301;p15"/>
          <p:cNvSpPr txBox="1"/>
          <p:nvPr/>
        </p:nvSpPr>
        <p:spPr>
          <a:xfrm>
            <a:off x="4864366" y="2487037"/>
            <a:ext cx="1809834"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Đội 3: Thiết kế giao diện</a:t>
            </a:r>
            <a:endParaRPr sz="1400" b="0" i="0" u="none" strike="noStrike" cap="none">
              <a:solidFill>
                <a:srgbClr val="000000"/>
              </a:solidFill>
              <a:latin typeface="Arial"/>
              <a:ea typeface="Arial"/>
              <a:cs typeface="Arial"/>
              <a:sym typeface="Arial"/>
            </a:endParaRPr>
          </a:p>
        </p:txBody>
      </p:sp>
      <p:pic>
        <p:nvPicPr>
          <p:cNvPr id="302" name="Google Shape;302;p15"/>
          <p:cNvPicPr preferRelativeResize="0"/>
          <p:nvPr/>
        </p:nvPicPr>
        <p:blipFill rotWithShape="1">
          <a:blip r:embed="rId4">
            <a:alphaModFix/>
          </a:blip>
          <a:srcRect/>
          <a:stretch/>
        </p:blipFill>
        <p:spPr>
          <a:xfrm>
            <a:off x="5019044" y="1352713"/>
            <a:ext cx="1023494" cy="1023494"/>
          </a:xfrm>
          <a:prstGeom prst="rect">
            <a:avLst/>
          </a:prstGeom>
          <a:noFill/>
          <a:ln>
            <a:noFill/>
          </a:ln>
        </p:spPr>
      </p:pic>
      <p:pic>
        <p:nvPicPr>
          <p:cNvPr id="303" name="Google Shape;303;p15"/>
          <p:cNvPicPr preferRelativeResize="0"/>
          <p:nvPr/>
        </p:nvPicPr>
        <p:blipFill rotWithShape="1">
          <a:blip r:embed="rId5">
            <a:alphaModFix/>
          </a:blip>
          <a:srcRect/>
          <a:stretch/>
        </p:blipFill>
        <p:spPr>
          <a:xfrm>
            <a:off x="7164494" y="1249104"/>
            <a:ext cx="1090725" cy="1074824"/>
          </a:xfrm>
          <a:prstGeom prst="rect">
            <a:avLst/>
          </a:prstGeom>
          <a:noFill/>
          <a:ln>
            <a:noFill/>
          </a:ln>
        </p:spPr>
      </p:pic>
      <p:sp>
        <p:nvSpPr>
          <p:cNvPr id="304" name="Google Shape;304;p15"/>
          <p:cNvSpPr txBox="1"/>
          <p:nvPr/>
        </p:nvSpPr>
        <p:spPr>
          <a:xfrm>
            <a:off x="6791326" y="2487037"/>
            <a:ext cx="1924000" cy="436887"/>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Đội 4: Kiểm thử và sửa lỗi</a:t>
            </a:r>
            <a:endParaRPr sz="1400" b="0" i="0" u="none" strike="noStrike" cap="none">
              <a:solidFill>
                <a:srgbClr val="000000"/>
              </a:solidFill>
              <a:latin typeface="Arial"/>
              <a:ea typeface="Arial"/>
              <a:cs typeface="Arial"/>
              <a:sym typeface="Arial"/>
            </a:endParaRPr>
          </a:p>
        </p:txBody>
      </p:sp>
      <p:pic>
        <p:nvPicPr>
          <p:cNvPr id="305" name="Google Shape;305;p15"/>
          <p:cNvPicPr preferRelativeResize="0"/>
          <p:nvPr/>
        </p:nvPicPr>
        <p:blipFill rotWithShape="1">
          <a:blip r:embed="rId6">
            <a:alphaModFix/>
          </a:blip>
          <a:srcRect/>
          <a:stretch/>
        </p:blipFill>
        <p:spPr>
          <a:xfrm>
            <a:off x="3064668" y="1416437"/>
            <a:ext cx="907491" cy="907491"/>
          </a:xfrm>
          <a:prstGeom prst="rect">
            <a:avLst/>
          </a:prstGeom>
          <a:noFill/>
          <a:ln>
            <a:noFill/>
          </a:ln>
        </p:spPr>
      </p:pic>
      <p:sp>
        <p:nvSpPr>
          <p:cNvPr id="306" name="Google Shape;306;p15"/>
          <p:cNvSpPr txBox="1"/>
          <p:nvPr/>
        </p:nvSpPr>
        <p:spPr>
          <a:xfrm>
            <a:off x="2627937" y="2487037"/>
            <a:ext cx="1894058"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Đội 2: Phân tích thiết kế hệ thống, CSDL</a:t>
            </a:r>
            <a:endParaRPr sz="1400" b="0" i="0" u="none" strike="noStrike" cap="none">
              <a:solidFill>
                <a:srgbClr val="000000"/>
              </a:solidFill>
              <a:latin typeface="Arial"/>
              <a:ea typeface="Arial"/>
              <a:cs typeface="Arial"/>
              <a:sym typeface="Arial"/>
            </a:endParaRPr>
          </a:p>
        </p:txBody>
      </p:sp>
      <p:sp>
        <p:nvSpPr>
          <p:cNvPr id="307" name="Google Shape;307;p15"/>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15/20</a:t>
            </a:r>
            <a:endParaRPr sz="105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500"/>
                                        <p:tgtEl>
                                          <p:spTgt spid="299"/>
                                        </p:tgtEl>
                                      </p:cBhvr>
                                    </p:animEffect>
                                  </p:childTnLst>
                                </p:cTn>
                              </p:par>
                              <p:par>
                                <p:cTn id="8" presetID="10" presetClass="entr" presetSubtype="0" fill="hold" nodeType="withEffect">
                                  <p:stCondLst>
                                    <p:cond delay="0"/>
                                  </p:stCondLst>
                                  <p:childTnLst>
                                    <p:set>
                                      <p:cBhvr>
                                        <p:cTn id="9" dur="1" fill="hold">
                                          <p:stCondLst>
                                            <p:cond delay="0"/>
                                          </p:stCondLst>
                                        </p:cTn>
                                        <p:tgtEl>
                                          <p:spTgt spid="300"/>
                                        </p:tgtEl>
                                        <p:attrNameLst>
                                          <p:attrName>style.visibility</p:attrName>
                                        </p:attrNameLst>
                                      </p:cBhvr>
                                      <p:to>
                                        <p:strVal val="visible"/>
                                      </p:to>
                                    </p:set>
                                    <p:animEffect transition="in" filter="fade">
                                      <p:cBhvr>
                                        <p:cTn id="10" dur="500"/>
                                        <p:tgtEl>
                                          <p:spTgt spid="3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5"/>
                                        </p:tgtEl>
                                        <p:attrNameLst>
                                          <p:attrName>style.visibility</p:attrName>
                                        </p:attrNameLst>
                                      </p:cBhvr>
                                      <p:to>
                                        <p:strVal val="visible"/>
                                      </p:to>
                                    </p:set>
                                    <p:animEffect transition="in" filter="fade">
                                      <p:cBhvr>
                                        <p:cTn id="15" dur="500"/>
                                        <p:tgtEl>
                                          <p:spTgt spid="305"/>
                                        </p:tgtEl>
                                      </p:cBhvr>
                                    </p:animEffect>
                                  </p:childTnLst>
                                </p:cTn>
                              </p:par>
                              <p:par>
                                <p:cTn id="16" presetID="10" presetClass="entr" presetSubtype="0" fill="hold" nodeType="withEffect">
                                  <p:stCondLst>
                                    <p:cond delay="0"/>
                                  </p:stCondLst>
                                  <p:childTnLst>
                                    <p:set>
                                      <p:cBhvr>
                                        <p:cTn id="17" dur="1" fill="hold">
                                          <p:stCondLst>
                                            <p:cond delay="0"/>
                                          </p:stCondLst>
                                        </p:cTn>
                                        <p:tgtEl>
                                          <p:spTgt spid="306"/>
                                        </p:tgtEl>
                                        <p:attrNameLst>
                                          <p:attrName>style.visibility</p:attrName>
                                        </p:attrNameLst>
                                      </p:cBhvr>
                                      <p:to>
                                        <p:strVal val="visible"/>
                                      </p:to>
                                    </p:set>
                                    <p:animEffect transition="in" filter="fade">
                                      <p:cBhvr>
                                        <p:cTn id="18" dur="500"/>
                                        <p:tgtEl>
                                          <p:spTgt spid="30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2"/>
                                        </p:tgtEl>
                                        <p:attrNameLst>
                                          <p:attrName>style.visibility</p:attrName>
                                        </p:attrNameLst>
                                      </p:cBhvr>
                                      <p:to>
                                        <p:strVal val="visible"/>
                                      </p:to>
                                    </p:set>
                                    <p:animEffect transition="in" filter="fade">
                                      <p:cBhvr>
                                        <p:cTn id="23" dur="500"/>
                                        <p:tgtEl>
                                          <p:spTgt spid="302"/>
                                        </p:tgtEl>
                                      </p:cBhvr>
                                    </p:animEffect>
                                  </p:childTnLst>
                                </p:cTn>
                              </p:par>
                              <p:par>
                                <p:cTn id="24" presetID="10" presetClass="entr" presetSubtype="0" fill="hold" nodeType="withEffect">
                                  <p:stCondLst>
                                    <p:cond delay="0"/>
                                  </p:stCondLst>
                                  <p:childTnLst>
                                    <p:set>
                                      <p:cBhvr>
                                        <p:cTn id="25" dur="1" fill="hold">
                                          <p:stCondLst>
                                            <p:cond delay="0"/>
                                          </p:stCondLst>
                                        </p:cTn>
                                        <p:tgtEl>
                                          <p:spTgt spid="301"/>
                                        </p:tgtEl>
                                        <p:attrNameLst>
                                          <p:attrName>style.visibility</p:attrName>
                                        </p:attrNameLst>
                                      </p:cBhvr>
                                      <p:to>
                                        <p:strVal val="visible"/>
                                      </p:to>
                                    </p:set>
                                    <p:animEffect transition="in" filter="fade">
                                      <p:cBhvr>
                                        <p:cTn id="26" dur="500"/>
                                        <p:tgtEl>
                                          <p:spTgt spid="3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3"/>
                                        </p:tgtEl>
                                        <p:attrNameLst>
                                          <p:attrName>style.visibility</p:attrName>
                                        </p:attrNameLst>
                                      </p:cBhvr>
                                      <p:to>
                                        <p:strVal val="visible"/>
                                      </p:to>
                                    </p:set>
                                    <p:animEffect transition="in" filter="fade">
                                      <p:cBhvr>
                                        <p:cTn id="31" dur="500"/>
                                        <p:tgtEl>
                                          <p:spTgt spid="303"/>
                                        </p:tgtEl>
                                      </p:cBhvr>
                                    </p:animEffect>
                                  </p:childTnLst>
                                </p:cTn>
                              </p:par>
                              <p:par>
                                <p:cTn id="32" presetID="10" presetClass="entr" presetSubtype="0" fill="hold" nodeType="withEffect">
                                  <p:stCondLst>
                                    <p:cond delay="0"/>
                                  </p:stCondLst>
                                  <p:childTnLst>
                                    <p:set>
                                      <p:cBhvr>
                                        <p:cTn id="33" dur="1" fill="hold">
                                          <p:stCondLst>
                                            <p:cond delay="0"/>
                                          </p:stCondLst>
                                        </p:cTn>
                                        <p:tgtEl>
                                          <p:spTgt spid="304"/>
                                        </p:tgtEl>
                                        <p:attrNameLst>
                                          <p:attrName>style.visibility</p:attrName>
                                        </p:attrNameLst>
                                      </p:cBhvr>
                                      <p:to>
                                        <p:strVal val="visible"/>
                                      </p:to>
                                    </p:set>
                                    <p:animEffect transition="in" filter="fade">
                                      <p:cBhvr>
                                        <p:cTn id="34"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6"/>
          <p:cNvSpPr txBox="1"/>
          <p:nvPr/>
        </p:nvSpPr>
        <p:spPr>
          <a:xfrm>
            <a:off x="1470298" y="328039"/>
            <a:ext cx="637108" cy="542925"/>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None/>
            </a:pPr>
            <a:r>
              <a:rPr lang="en-US" sz="2700" b="0" i="0" u="none" strike="noStrike" cap="none">
                <a:solidFill>
                  <a:schemeClr val="lt1"/>
                </a:solidFill>
                <a:latin typeface="Montserrat ExtraBold"/>
                <a:ea typeface="Montserrat ExtraBold"/>
                <a:cs typeface="Montserrat ExtraBold"/>
                <a:sym typeface="Montserrat ExtraBold"/>
              </a:rPr>
              <a:t>04</a:t>
            </a:r>
            <a:endParaRPr sz="1050" b="0" i="0" u="none" strike="noStrike" cap="none">
              <a:solidFill>
                <a:srgbClr val="000000"/>
              </a:solidFill>
              <a:latin typeface="Arial"/>
              <a:ea typeface="Arial"/>
              <a:cs typeface="Arial"/>
              <a:sym typeface="Arial"/>
            </a:endParaRPr>
          </a:p>
        </p:txBody>
      </p:sp>
      <p:sp>
        <p:nvSpPr>
          <p:cNvPr id="313" name="Google Shape;313;p16"/>
          <p:cNvSpPr/>
          <p:nvPr/>
        </p:nvSpPr>
        <p:spPr>
          <a:xfrm>
            <a:off x="1423025" y="261336"/>
            <a:ext cx="609628" cy="609628"/>
          </a:xfrm>
          <a:prstGeom prst="rect">
            <a:avLst/>
          </a:prstGeom>
          <a:noFill/>
          <a:ln w="9525" cap="flat" cmpd="sng">
            <a:solidFill>
              <a:srgbClr val="BA7C2E"/>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14" name="Google Shape;314;p16"/>
          <p:cNvSpPr txBox="1"/>
          <p:nvPr/>
        </p:nvSpPr>
        <p:spPr>
          <a:xfrm>
            <a:off x="2185396" y="369942"/>
            <a:ext cx="4773209" cy="39238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100" b="0" i="0" u="none" strike="noStrike" cap="none">
                <a:solidFill>
                  <a:schemeClr val="lt1"/>
                </a:solidFill>
                <a:latin typeface="Montserrat ExtraBold"/>
                <a:ea typeface="Montserrat ExtraBold"/>
                <a:cs typeface="Montserrat ExtraBold"/>
                <a:sym typeface="Montserrat ExtraBold"/>
              </a:rPr>
              <a:t>KẾT THÚC DỰ ÁN</a:t>
            </a:r>
            <a:endParaRPr sz="1050" b="0" i="0" u="none" strike="noStrike" cap="none">
              <a:solidFill>
                <a:srgbClr val="000000"/>
              </a:solidFill>
              <a:latin typeface="Arial"/>
              <a:ea typeface="Arial"/>
              <a:cs typeface="Arial"/>
              <a:sym typeface="Arial"/>
            </a:endParaRPr>
          </a:p>
        </p:txBody>
      </p:sp>
      <p:sp>
        <p:nvSpPr>
          <p:cNvPr id="315" name="Google Shape;315;p16"/>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16/20</a:t>
            </a:r>
            <a:endParaRPr sz="1050" b="0" i="0" u="none" strike="noStrike" cap="none">
              <a:solidFill>
                <a:srgbClr val="000000"/>
              </a:solidFill>
              <a:latin typeface="Arial"/>
              <a:ea typeface="Arial"/>
              <a:cs typeface="Arial"/>
              <a:sym typeface="Arial"/>
            </a:endParaRPr>
          </a:p>
        </p:txBody>
      </p:sp>
      <p:sp>
        <p:nvSpPr>
          <p:cNvPr id="316" name="Google Shape;316;p16"/>
          <p:cNvSpPr txBox="1"/>
          <p:nvPr/>
        </p:nvSpPr>
        <p:spPr>
          <a:xfrm>
            <a:off x="-6481996" y="1091080"/>
            <a:ext cx="5652655" cy="369302"/>
          </a:xfrm>
          <a:prstGeom prst="rect">
            <a:avLst/>
          </a:prstGeom>
          <a:noFill/>
          <a:ln>
            <a:noFill/>
          </a:ln>
        </p:spPr>
        <p:txBody>
          <a:bodyPr spcFirstLastPara="1" wrap="square" lIns="68550" tIns="34275" rIns="68550" bIns="34275" anchor="t" anchorCtr="0">
            <a:spAutoFit/>
          </a:bodyPr>
          <a:lstStyle/>
          <a:p>
            <a:pPr marL="0" marR="0" lvl="0" indent="0" algn="just" rtl="0">
              <a:lnSpc>
                <a:spcPct val="130000"/>
              </a:lnSpc>
              <a:spcBef>
                <a:spcPts val="0"/>
              </a:spcBef>
              <a:spcAft>
                <a:spcPts val="0"/>
              </a:spcAft>
              <a:buNone/>
            </a:pPr>
            <a:r>
              <a:rPr lang="en-US" sz="1500" b="1" i="1" u="none" strike="noStrike" cap="none">
                <a:solidFill>
                  <a:schemeClr val="lt1"/>
                </a:solidFill>
                <a:latin typeface="Arial"/>
                <a:ea typeface="Arial"/>
                <a:cs typeface="Arial"/>
                <a:sym typeface="Arial"/>
              </a:rPr>
              <a:t>Yêu cầu hệ thống</a:t>
            </a:r>
            <a:endParaRPr sz="1050" b="0" i="0" u="none" strike="noStrike" cap="none">
              <a:solidFill>
                <a:srgbClr val="000000"/>
              </a:solidFill>
              <a:latin typeface="Arial"/>
              <a:ea typeface="Arial"/>
              <a:cs typeface="Arial"/>
              <a:sym typeface="Arial"/>
            </a:endParaRPr>
          </a:p>
        </p:txBody>
      </p:sp>
      <p:pic>
        <p:nvPicPr>
          <p:cNvPr id="317" name="Google Shape;317;p16"/>
          <p:cNvPicPr preferRelativeResize="0"/>
          <p:nvPr/>
        </p:nvPicPr>
        <p:blipFill rotWithShape="1">
          <a:blip r:embed="rId3">
            <a:alphaModFix/>
          </a:blip>
          <a:srcRect/>
          <a:stretch/>
        </p:blipFill>
        <p:spPr>
          <a:xfrm>
            <a:off x="-6097341" y="1879643"/>
            <a:ext cx="1182721" cy="1182721"/>
          </a:xfrm>
          <a:prstGeom prst="rect">
            <a:avLst/>
          </a:prstGeom>
          <a:noFill/>
          <a:ln>
            <a:noFill/>
          </a:ln>
        </p:spPr>
      </p:pic>
      <p:pic>
        <p:nvPicPr>
          <p:cNvPr id="318" name="Google Shape;318;p16"/>
          <p:cNvPicPr preferRelativeResize="0"/>
          <p:nvPr/>
        </p:nvPicPr>
        <p:blipFill rotWithShape="1">
          <a:blip r:embed="rId4">
            <a:alphaModFix/>
          </a:blip>
          <a:srcRect/>
          <a:stretch/>
        </p:blipFill>
        <p:spPr>
          <a:xfrm>
            <a:off x="-3820597" y="1659920"/>
            <a:ext cx="1402443" cy="1402443"/>
          </a:xfrm>
          <a:prstGeom prst="rect">
            <a:avLst/>
          </a:prstGeom>
          <a:noFill/>
          <a:ln>
            <a:noFill/>
          </a:ln>
        </p:spPr>
      </p:pic>
      <p:pic>
        <p:nvPicPr>
          <p:cNvPr id="319" name="Google Shape;319;p16"/>
          <p:cNvPicPr preferRelativeResize="0"/>
          <p:nvPr/>
        </p:nvPicPr>
        <p:blipFill rotWithShape="1">
          <a:blip r:embed="rId5">
            <a:alphaModFix/>
          </a:blip>
          <a:srcRect/>
          <a:stretch/>
        </p:blipFill>
        <p:spPr>
          <a:xfrm>
            <a:off x="-1520611" y="1771398"/>
            <a:ext cx="1294198" cy="1294198"/>
          </a:xfrm>
          <a:prstGeom prst="rect">
            <a:avLst/>
          </a:prstGeom>
          <a:noFill/>
          <a:ln>
            <a:noFill/>
          </a:ln>
        </p:spPr>
      </p:pic>
      <p:sp>
        <p:nvSpPr>
          <p:cNvPr id="320" name="Google Shape;320;p16"/>
          <p:cNvSpPr txBox="1"/>
          <p:nvPr/>
        </p:nvSpPr>
        <p:spPr>
          <a:xfrm>
            <a:off x="-6340975" y="3301311"/>
            <a:ext cx="1731452" cy="339293"/>
          </a:xfrm>
          <a:prstGeom prst="rect">
            <a:avLst/>
          </a:prstGeom>
          <a:noFill/>
          <a:ln>
            <a:noFill/>
          </a:ln>
        </p:spPr>
        <p:txBody>
          <a:bodyPr spcFirstLastPara="1" wrap="square" lIns="68550" tIns="34275" rIns="68550" bIns="34275" anchor="t" anchorCtr="0">
            <a:spAutoFit/>
          </a:bodyPr>
          <a:lstStyle/>
          <a:p>
            <a:pPr marL="0" marR="0" lvl="0" indent="0" algn="ctr" rtl="0">
              <a:lnSpc>
                <a:spcPct val="130000"/>
              </a:lnSpc>
              <a:spcBef>
                <a:spcPts val="0"/>
              </a:spcBef>
              <a:spcAft>
                <a:spcPts val="0"/>
              </a:spcAft>
              <a:buNone/>
            </a:pPr>
            <a:r>
              <a:rPr lang="en-US" sz="1350" b="1" i="0" u="none" strike="noStrike" cap="none">
                <a:solidFill>
                  <a:schemeClr val="lt1"/>
                </a:solidFill>
                <a:latin typeface="Arial"/>
                <a:ea typeface="Arial"/>
                <a:cs typeface="Arial"/>
                <a:sym typeface="Arial"/>
              </a:rPr>
              <a:t>Đầy đủ chức năng</a:t>
            </a:r>
            <a:endParaRPr sz="1050" b="0" i="0" u="none" strike="noStrike" cap="none">
              <a:solidFill>
                <a:srgbClr val="000000"/>
              </a:solidFill>
              <a:latin typeface="Arial"/>
              <a:ea typeface="Arial"/>
              <a:cs typeface="Arial"/>
              <a:sym typeface="Arial"/>
            </a:endParaRPr>
          </a:p>
        </p:txBody>
      </p:sp>
      <p:sp>
        <p:nvSpPr>
          <p:cNvPr id="321" name="Google Shape;321;p16"/>
          <p:cNvSpPr txBox="1"/>
          <p:nvPr/>
        </p:nvSpPr>
        <p:spPr>
          <a:xfrm>
            <a:off x="-4104999" y="3301311"/>
            <a:ext cx="1731452" cy="339293"/>
          </a:xfrm>
          <a:prstGeom prst="rect">
            <a:avLst/>
          </a:prstGeom>
          <a:noFill/>
          <a:ln>
            <a:noFill/>
          </a:ln>
        </p:spPr>
        <p:txBody>
          <a:bodyPr spcFirstLastPara="1" wrap="square" lIns="68550" tIns="34275" rIns="68550" bIns="34275" anchor="t" anchorCtr="0">
            <a:spAutoFit/>
          </a:bodyPr>
          <a:lstStyle/>
          <a:p>
            <a:pPr marL="0" marR="0" lvl="0" indent="0" algn="ctr" rtl="0">
              <a:lnSpc>
                <a:spcPct val="130000"/>
              </a:lnSpc>
              <a:spcBef>
                <a:spcPts val="0"/>
              </a:spcBef>
              <a:spcAft>
                <a:spcPts val="0"/>
              </a:spcAft>
              <a:buNone/>
            </a:pPr>
            <a:r>
              <a:rPr lang="en-US" sz="1350" b="1" i="0" u="none" strike="noStrike" cap="none">
                <a:solidFill>
                  <a:schemeClr val="lt1"/>
                </a:solidFill>
                <a:latin typeface="Arial"/>
                <a:ea typeface="Arial"/>
                <a:cs typeface="Arial"/>
                <a:sym typeface="Arial"/>
              </a:rPr>
              <a:t>Dễ sử dụng</a:t>
            </a:r>
            <a:endParaRPr sz="1050" b="0" i="0" u="none" strike="noStrike" cap="none">
              <a:solidFill>
                <a:srgbClr val="000000"/>
              </a:solidFill>
              <a:latin typeface="Arial"/>
              <a:ea typeface="Arial"/>
              <a:cs typeface="Arial"/>
              <a:sym typeface="Arial"/>
            </a:endParaRPr>
          </a:p>
        </p:txBody>
      </p:sp>
      <p:sp>
        <p:nvSpPr>
          <p:cNvPr id="322" name="Google Shape;322;p16"/>
          <p:cNvSpPr txBox="1"/>
          <p:nvPr/>
        </p:nvSpPr>
        <p:spPr>
          <a:xfrm>
            <a:off x="-1739239" y="3301311"/>
            <a:ext cx="1731452" cy="339293"/>
          </a:xfrm>
          <a:prstGeom prst="rect">
            <a:avLst/>
          </a:prstGeom>
          <a:noFill/>
          <a:ln>
            <a:noFill/>
          </a:ln>
        </p:spPr>
        <p:txBody>
          <a:bodyPr spcFirstLastPara="1" wrap="square" lIns="68550" tIns="34275" rIns="68550" bIns="34275" anchor="t" anchorCtr="0">
            <a:spAutoFit/>
          </a:bodyPr>
          <a:lstStyle/>
          <a:p>
            <a:pPr marL="0" marR="0" lvl="0" indent="0" algn="ctr" rtl="0">
              <a:lnSpc>
                <a:spcPct val="130000"/>
              </a:lnSpc>
              <a:spcBef>
                <a:spcPts val="0"/>
              </a:spcBef>
              <a:spcAft>
                <a:spcPts val="0"/>
              </a:spcAft>
              <a:buNone/>
            </a:pPr>
            <a:r>
              <a:rPr lang="en-US" sz="1350" b="1" i="0" u="none" strike="noStrike" cap="none">
                <a:solidFill>
                  <a:schemeClr val="lt1"/>
                </a:solidFill>
                <a:latin typeface="Arial"/>
                <a:ea typeface="Arial"/>
                <a:cs typeface="Arial"/>
                <a:sym typeface="Arial"/>
              </a:rPr>
              <a:t>Đẹp</a:t>
            </a:r>
            <a:endParaRPr sz="1050" b="0" i="0" u="none" strike="noStrike" cap="none">
              <a:solidFill>
                <a:srgbClr val="000000"/>
              </a:solidFill>
              <a:latin typeface="Arial"/>
              <a:ea typeface="Arial"/>
              <a:cs typeface="Arial"/>
              <a:sym typeface="Arial"/>
            </a:endParaRPr>
          </a:p>
        </p:txBody>
      </p:sp>
      <p:pic>
        <p:nvPicPr>
          <p:cNvPr id="323" name="Google Shape;323;p16" descr="Transferrable Skills - The Campus Career Coach"/>
          <p:cNvPicPr preferRelativeResize="0"/>
          <p:nvPr/>
        </p:nvPicPr>
        <p:blipFill rotWithShape="1">
          <a:blip r:embed="rId6">
            <a:alphaModFix/>
          </a:blip>
          <a:srcRect/>
          <a:stretch/>
        </p:blipFill>
        <p:spPr>
          <a:xfrm>
            <a:off x="828377" y="1196925"/>
            <a:ext cx="2339219" cy="3193527"/>
          </a:xfrm>
          <a:prstGeom prst="rect">
            <a:avLst/>
          </a:prstGeom>
          <a:noFill/>
          <a:ln>
            <a:noFill/>
          </a:ln>
        </p:spPr>
      </p:pic>
      <p:pic>
        <p:nvPicPr>
          <p:cNvPr id="324" name="Google Shape;324;p16"/>
          <p:cNvPicPr preferRelativeResize="0"/>
          <p:nvPr/>
        </p:nvPicPr>
        <p:blipFill rotWithShape="1">
          <a:blip r:embed="rId7">
            <a:alphaModFix/>
          </a:blip>
          <a:srcRect/>
          <a:stretch/>
        </p:blipFill>
        <p:spPr>
          <a:xfrm>
            <a:off x="4222386" y="3062363"/>
            <a:ext cx="989101" cy="1068348"/>
          </a:xfrm>
          <a:prstGeom prst="rect">
            <a:avLst/>
          </a:prstGeom>
          <a:noFill/>
          <a:ln>
            <a:noFill/>
          </a:ln>
          <a:effectLst>
            <a:outerShdw blurRad="50800" dist="38100" dir="2700000" algn="tl" rotWithShape="0">
              <a:srgbClr val="000000">
                <a:alpha val="40000"/>
              </a:srgbClr>
            </a:outerShdw>
          </a:effectLst>
        </p:spPr>
      </p:pic>
      <p:pic>
        <p:nvPicPr>
          <p:cNvPr id="325" name="Google Shape;325;p16"/>
          <p:cNvPicPr preferRelativeResize="0"/>
          <p:nvPr/>
        </p:nvPicPr>
        <p:blipFill rotWithShape="1">
          <a:blip r:embed="rId8">
            <a:alphaModFix/>
          </a:blip>
          <a:srcRect/>
          <a:stretch/>
        </p:blipFill>
        <p:spPr>
          <a:xfrm>
            <a:off x="4204109" y="1400355"/>
            <a:ext cx="1025654" cy="1025654"/>
          </a:xfrm>
          <a:prstGeom prst="rect">
            <a:avLst/>
          </a:prstGeom>
          <a:noFill/>
          <a:ln>
            <a:noFill/>
          </a:ln>
        </p:spPr>
      </p:pic>
      <p:sp>
        <p:nvSpPr>
          <p:cNvPr id="326" name="Google Shape;326;p16"/>
          <p:cNvSpPr txBox="1"/>
          <p:nvPr/>
        </p:nvSpPr>
        <p:spPr>
          <a:xfrm>
            <a:off x="5384648" y="1499910"/>
            <a:ext cx="2356345"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Kết quả của dự án</a:t>
            </a:r>
            <a:endParaRPr sz="1400" b="0" i="0" u="none" strike="noStrike" cap="none">
              <a:solidFill>
                <a:srgbClr val="000000"/>
              </a:solidFill>
              <a:latin typeface="Arial"/>
              <a:ea typeface="Arial"/>
              <a:cs typeface="Arial"/>
              <a:sym typeface="Arial"/>
            </a:endParaRPr>
          </a:p>
        </p:txBody>
      </p:sp>
      <p:sp>
        <p:nvSpPr>
          <p:cNvPr id="327" name="Google Shape;327;p16"/>
          <p:cNvSpPr txBox="1"/>
          <p:nvPr/>
        </p:nvSpPr>
        <p:spPr>
          <a:xfrm>
            <a:off x="5384647" y="3147588"/>
            <a:ext cx="2356345"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Họp kết thúc dự án</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500"/>
                                        <p:tgtEl>
                                          <p:spTgt spid="325"/>
                                        </p:tgtEl>
                                      </p:cBhvr>
                                    </p:animEffect>
                                  </p:childTnLst>
                                </p:cTn>
                              </p:par>
                              <p:par>
                                <p:cTn id="8" presetID="10" presetClass="entr" presetSubtype="0" fill="hold"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500"/>
                                        <p:tgtEl>
                                          <p:spTgt spid="3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animEffect transition="in" filter="fade">
                                      <p:cBhvr>
                                        <p:cTn id="15" dur="500"/>
                                        <p:tgtEl>
                                          <p:spTgt spid="324"/>
                                        </p:tgtEl>
                                      </p:cBhvr>
                                    </p:animEffect>
                                  </p:childTnLst>
                                </p:cTn>
                              </p:par>
                              <p:par>
                                <p:cTn id="16" presetID="10" presetClass="entr" presetSubtype="0" fill="hold" nodeType="withEffect">
                                  <p:stCondLst>
                                    <p:cond delay="0"/>
                                  </p:stCondLst>
                                  <p:childTnLst>
                                    <p:set>
                                      <p:cBhvr>
                                        <p:cTn id="17" dur="1" fill="hold">
                                          <p:stCondLst>
                                            <p:cond delay="0"/>
                                          </p:stCondLst>
                                        </p:cTn>
                                        <p:tgtEl>
                                          <p:spTgt spid="327"/>
                                        </p:tgtEl>
                                        <p:attrNameLst>
                                          <p:attrName>style.visibility</p:attrName>
                                        </p:attrNameLst>
                                      </p:cBhvr>
                                      <p:to>
                                        <p:strVal val="visible"/>
                                      </p:to>
                                    </p:set>
                                    <p:animEffect transition="in" filter="fade">
                                      <p:cBhvr>
                                        <p:cTn id="18"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17"/>
          <p:cNvPicPr preferRelativeResize="0"/>
          <p:nvPr/>
        </p:nvPicPr>
        <p:blipFill rotWithShape="1">
          <a:blip r:embed="rId3">
            <a:alphaModFix/>
          </a:blip>
          <a:srcRect/>
          <a:stretch/>
        </p:blipFill>
        <p:spPr>
          <a:xfrm>
            <a:off x="1026201" y="1085849"/>
            <a:ext cx="6823572" cy="3640711"/>
          </a:xfrm>
          <a:prstGeom prst="rect">
            <a:avLst/>
          </a:prstGeom>
          <a:noFill/>
          <a:ln>
            <a:noFill/>
          </a:ln>
        </p:spPr>
      </p:pic>
      <p:sp>
        <p:nvSpPr>
          <p:cNvPr id="333" name="Google Shape;333;p17"/>
          <p:cNvSpPr txBox="1">
            <a:spLocks noGrp="1"/>
          </p:cNvSpPr>
          <p:nvPr>
            <p:ph type="title"/>
          </p:nvPr>
        </p:nvSpPr>
        <p:spPr>
          <a:xfrm>
            <a:off x="932785" y="413910"/>
            <a:ext cx="47022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KẾT QUẢ CỦA DỰ ÁN</a:t>
            </a:r>
            <a:endParaRPr/>
          </a:p>
        </p:txBody>
      </p:sp>
      <p:cxnSp>
        <p:nvCxnSpPr>
          <p:cNvPr id="334" name="Google Shape;334;p17"/>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335" name="Google Shape;335;p17"/>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17/20</a:t>
            </a: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8"/>
          <p:cNvSpPr txBox="1">
            <a:spLocks noGrp="1"/>
          </p:cNvSpPr>
          <p:nvPr>
            <p:ph type="title"/>
          </p:nvPr>
        </p:nvSpPr>
        <p:spPr>
          <a:xfrm>
            <a:off x="932785" y="413910"/>
            <a:ext cx="47022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KẾT QUẢ CỦA DỰ ÁN</a:t>
            </a:r>
            <a:endParaRPr/>
          </a:p>
        </p:txBody>
      </p:sp>
      <p:cxnSp>
        <p:nvCxnSpPr>
          <p:cNvPr id="341" name="Google Shape;341;p18"/>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pic>
        <p:nvPicPr>
          <p:cNvPr id="342" name="Google Shape;342;p18"/>
          <p:cNvPicPr preferRelativeResize="0"/>
          <p:nvPr/>
        </p:nvPicPr>
        <p:blipFill rotWithShape="1">
          <a:blip r:embed="rId3">
            <a:alphaModFix/>
          </a:blip>
          <a:srcRect/>
          <a:stretch/>
        </p:blipFill>
        <p:spPr>
          <a:xfrm>
            <a:off x="1026200" y="1124268"/>
            <a:ext cx="7355344" cy="3490596"/>
          </a:xfrm>
          <a:prstGeom prst="rect">
            <a:avLst/>
          </a:prstGeom>
          <a:noFill/>
          <a:ln>
            <a:noFill/>
          </a:ln>
        </p:spPr>
      </p:pic>
      <p:sp>
        <p:nvSpPr>
          <p:cNvPr id="343" name="Google Shape;343;p18"/>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18/20</a:t>
            </a: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9"/>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HỌP KẾT THÚC DỰ ÁN</a:t>
            </a:r>
            <a:endParaRPr/>
          </a:p>
        </p:txBody>
      </p:sp>
      <p:cxnSp>
        <p:nvCxnSpPr>
          <p:cNvPr id="349" name="Google Shape;349;p19"/>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350" name="Google Shape;350;p19"/>
          <p:cNvSpPr txBox="1"/>
          <p:nvPr/>
        </p:nvSpPr>
        <p:spPr>
          <a:xfrm>
            <a:off x="1275519" y="1417427"/>
            <a:ext cx="7126605" cy="234359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000000"/>
              </a:buClr>
              <a:buSzPts val="1600"/>
              <a:buFont typeface="Noto Sans Symbols"/>
              <a:buChar char="❑"/>
            </a:pPr>
            <a:r>
              <a:rPr lang="en-US" sz="1600" b="1" i="0" u="none" strike="noStrike" cap="none">
                <a:solidFill>
                  <a:schemeClr val="lt1"/>
                </a:solidFill>
                <a:latin typeface="Montserrat ExtraBold"/>
                <a:ea typeface="Montserrat ExtraBold"/>
                <a:cs typeface="Montserrat ExtraBold"/>
                <a:sym typeface="Montserrat ExtraBold"/>
              </a:rPr>
              <a:t>Sau khi bàn giao sản phẩm cho khách hàng, thực hiện đóng hợp đồng bằng văn bản pháp lý và có đầy đủ chữ kí xác nhận của cả hai bên.</a:t>
            </a:r>
            <a:endParaRPr sz="1600" b="1" i="0" u="none" strike="noStrike" cap="none">
              <a:solidFill>
                <a:schemeClr val="lt1"/>
              </a:solidFill>
              <a:latin typeface="Montserrat ExtraBold"/>
              <a:ea typeface="Montserrat ExtraBold"/>
              <a:cs typeface="Montserrat ExtraBold"/>
              <a:sym typeface="Montserrat ExtraBold"/>
            </a:endParaRPr>
          </a:p>
          <a:p>
            <a:pPr marL="285750" marR="0" lvl="0" indent="-285750" algn="just" rtl="0">
              <a:lnSpc>
                <a:spcPct val="150000"/>
              </a:lnSpc>
              <a:spcBef>
                <a:spcPts val="0"/>
              </a:spcBef>
              <a:spcAft>
                <a:spcPts val="0"/>
              </a:spcAft>
              <a:buClr>
                <a:srgbClr val="000000"/>
              </a:buClr>
              <a:buSzPts val="1600"/>
              <a:buFont typeface="Noto Sans Symbols"/>
              <a:buChar char="❑"/>
            </a:pPr>
            <a:r>
              <a:rPr lang="en-US" sz="1600" b="1" i="0" u="none" strike="noStrike" cap="none">
                <a:solidFill>
                  <a:schemeClr val="lt1"/>
                </a:solidFill>
                <a:latin typeface="Montserrat ExtraBold"/>
                <a:ea typeface="Montserrat ExtraBold"/>
                <a:cs typeface="Montserrat ExtraBold"/>
                <a:sym typeface="Montserrat ExtraBold"/>
              </a:rPr>
              <a:t>Các khoản chi phí đã được quyết toán và chi trả.</a:t>
            </a:r>
            <a:endParaRPr sz="1600" b="1" i="0" u="none" strike="noStrike" cap="none">
              <a:solidFill>
                <a:schemeClr val="lt1"/>
              </a:solidFill>
              <a:latin typeface="Montserrat ExtraBold"/>
              <a:ea typeface="Montserrat ExtraBold"/>
              <a:cs typeface="Montserrat ExtraBold"/>
              <a:sym typeface="Montserrat ExtraBold"/>
            </a:endParaRPr>
          </a:p>
          <a:p>
            <a:pPr marL="285750" marR="0" lvl="0" indent="-285750" algn="just" rtl="0">
              <a:lnSpc>
                <a:spcPct val="150000"/>
              </a:lnSpc>
              <a:spcBef>
                <a:spcPts val="600"/>
              </a:spcBef>
              <a:spcAft>
                <a:spcPts val="0"/>
              </a:spcAft>
              <a:buClr>
                <a:srgbClr val="000000"/>
              </a:buClr>
              <a:buSzPts val="1600"/>
              <a:buFont typeface="Noto Sans Symbols"/>
              <a:buChar char="❑"/>
            </a:pPr>
            <a:r>
              <a:rPr lang="en-US" sz="1600" b="1" i="0" u="none" strike="noStrike" cap="none">
                <a:solidFill>
                  <a:schemeClr val="lt1"/>
                </a:solidFill>
                <a:latin typeface="Montserrat ExtraBold"/>
                <a:ea typeface="Montserrat ExtraBold"/>
                <a:cs typeface="Montserrat ExtraBold"/>
                <a:sym typeface="Montserrat ExtraBold"/>
              </a:rPr>
              <a:t>Tiếp tục yêu cầu nhân viên hỗ trợ chuyển tiếp sản phẩm tới khách hàng nếu khách có yêu cầu</a:t>
            </a:r>
            <a:endParaRPr sz="1600" b="0" i="0" u="none" strike="noStrike" cap="none">
              <a:solidFill>
                <a:srgbClr val="000000"/>
              </a:solidFill>
              <a:latin typeface="Montserrat ExtraBold"/>
              <a:ea typeface="Montserrat ExtraBold"/>
              <a:cs typeface="Montserrat ExtraBold"/>
              <a:sym typeface="Montserrat ExtraBold"/>
            </a:endParaRPr>
          </a:p>
        </p:txBody>
      </p:sp>
      <p:pic>
        <p:nvPicPr>
          <p:cNvPr id="351" name="Google Shape;351;p19"/>
          <p:cNvPicPr preferRelativeResize="0"/>
          <p:nvPr/>
        </p:nvPicPr>
        <p:blipFill rotWithShape="1">
          <a:blip r:embed="rId3">
            <a:alphaModFix/>
          </a:blip>
          <a:srcRect/>
          <a:stretch/>
        </p:blipFill>
        <p:spPr>
          <a:xfrm>
            <a:off x="296450" y="1386425"/>
            <a:ext cx="989101" cy="1068348"/>
          </a:xfrm>
          <a:prstGeom prst="rect">
            <a:avLst/>
          </a:prstGeom>
          <a:noFill/>
          <a:ln>
            <a:noFill/>
          </a:ln>
          <a:effectLst>
            <a:outerShdw blurRad="50800" dist="38100" dir="2700000" algn="tl" rotWithShape="0">
              <a:srgbClr val="000000">
                <a:alpha val="40000"/>
              </a:srgbClr>
            </a:outerShdw>
          </a:effectLst>
        </p:spPr>
      </p:pic>
      <p:sp>
        <p:nvSpPr>
          <p:cNvPr id="352" name="Google Shape;352;p19"/>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19/20</a:t>
            </a:r>
            <a:endParaRPr sz="105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animEffect transition="in" filter="fade">
                                      <p:cBhvr>
                                        <p:cTn id="7" dur="500"/>
                                        <p:tgtEl>
                                          <p:spTgt spid="3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xEl>
                                              <p:pRg st="1" end="1"/>
                                            </p:txEl>
                                          </p:spTgt>
                                        </p:tgtEl>
                                        <p:attrNameLst>
                                          <p:attrName>style.visibility</p:attrName>
                                        </p:attrNameLst>
                                      </p:cBhvr>
                                      <p:to>
                                        <p:strVal val="visible"/>
                                      </p:to>
                                    </p:set>
                                    <p:animEffect transition="in" filter="fade">
                                      <p:cBhvr>
                                        <p:cTn id="12" dur="500"/>
                                        <p:tgtEl>
                                          <p:spTgt spid="3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0">
                                            <p:txEl>
                                              <p:pRg st="2" end="2"/>
                                            </p:txEl>
                                          </p:spTgt>
                                        </p:tgtEl>
                                        <p:attrNameLst>
                                          <p:attrName>style.visibility</p:attrName>
                                        </p:attrNameLst>
                                      </p:cBhvr>
                                      <p:to>
                                        <p:strVal val="visible"/>
                                      </p:to>
                                    </p:set>
                                    <p:animEffect transition="in" filter="fade">
                                      <p:cBhvr>
                                        <p:cTn id="17" dur="5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
          <p:cNvSpPr txBox="1"/>
          <p:nvPr/>
        </p:nvSpPr>
        <p:spPr>
          <a:xfrm>
            <a:off x="1483239" y="2632012"/>
            <a:ext cx="1321614" cy="407232"/>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600" b="1" i="0" u="none" strike="noStrike" cap="none" dirty="0" err="1">
                <a:solidFill>
                  <a:schemeClr val="lt1"/>
                </a:solidFill>
                <a:latin typeface="Montserrat"/>
                <a:ea typeface="Montserrat"/>
                <a:cs typeface="Montserrat"/>
                <a:sym typeface="Montserrat"/>
              </a:rPr>
              <a:t>Nâng</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cao</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kỹ</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năng</a:t>
            </a:r>
            <a:endParaRPr sz="1600" b="0" i="0" u="none" strike="noStrike" cap="none" dirty="0">
              <a:solidFill>
                <a:srgbClr val="000000"/>
              </a:solidFill>
              <a:latin typeface="Arial"/>
              <a:ea typeface="Arial"/>
              <a:cs typeface="Arial"/>
              <a:sym typeface="Arial"/>
            </a:endParaRPr>
          </a:p>
        </p:txBody>
      </p:sp>
      <p:pic>
        <p:nvPicPr>
          <p:cNvPr id="75" name="Google Shape;75;p2"/>
          <p:cNvPicPr preferRelativeResize="0"/>
          <p:nvPr/>
        </p:nvPicPr>
        <p:blipFill rotWithShape="1">
          <a:blip r:embed="rId3">
            <a:alphaModFix/>
          </a:blip>
          <a:srcRect/>
          <a:stretch/>
        </p:blipFill>
        <p:spPr>
          <a:xfrm>
            <a:off x="1750997" y="1784288"/>
            <a:ext cx="786102" cy="786102"/>
          </a:xfrm>
          <a:prstGeom prst="rect">
            <a:avLst/>
          </a:prstGeom>
          <a:noFill/>
          <a:ln>
            <a:noFill/>
          </a:ln>
        </p:spPr>
      </p:pic>
      <p:sp>
        <p:nvSpPr>
          <p:cNvPr id="76" name="Google Shape;76;p2"/>
          <p:cNvSpPr txBox="1"/>
          <p:nvPr/>
        </p:nvSpPr>
        <p:spPr>
          <a:xfrm>
            <a:off x="1709715" y="1003007"/>
            <a:ext cx="3429000" cy="438551"/>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Montserrat ExtraBold"/>
                <a:ea typeface="Montserrat ExtraBold"/>
                <a:cs typeface="Montserrat ExtraBold"/>
                <a:sym typeface="Montserrat ExtraBold"/>
              </a:rPr>
              <a:t>LÝ DO CHỌN ĐỀ TÀI</a:t>
            </a:r>
            <a:endParaRPr sz="1050" b="0" i="0" u="none" strike="noStrike" cap="none">
              <a:solidFill>
                <a:srgbClr val="000000"/>
              </a:solidFill>
              <a:latin typeface="Arial"/>
              <a:ea typeface="Arial"/>
              <a:cs typeface="Arial"/>
              <a:sym typeface="Arial"/>
            </a:endParaRPr>
          </a:p>
        </p:txBody>
      </p:sp>
      <p:grpSp>
        <p:nvGrpSpPr>
          <p:cNvPr id="77" name="Google Shape;77;p2"/>
          <p:cNvGrpSpPr/>
          <p:nvPr/>
        </p:nvGrpSpPr>
        <p:grpSpPr>
          <a:xfrm>
            <a:off x="1709716" y="5206745"/>
            <a:ext cx="4777142" cy="2102909"/>
            <a:chOff x="938500" y="3866993"/>
            <a:chExt cx="6369523" cy="2803878"/>
          </a:xfrm>
        </p:grpSpPr>
        <p:pic>
          <p:nvPicPr>
            <p:cNvPr id="78" name="Google Shape;78;p2"/>
            <p:cNvPicPr preferRelativeResize="0"/>
            <p:nvPr/>
          </p:nvPicPr>
          <p:blipFill rotWithShape="1">
            <a:blip r:embed="rId4">
              <a:alphaModFix/>
            </a:blip>
            <a:srcRect/>
            <a:stretch/>
          </p:blipFill>
          <p:spPr>
            <a:xfrm>
              <a:off x="5609460" y="5005326"/>
              <a:ext cx="1025654" cy="1025654"/>
            </a:xfrm>
            <a:prstGeom prst="rect">
              <a:avLst/>
            </a:prstGeom>
            <a:noFill/>
            <a:ln>
              <a:noFill/>
            </a:ln>
          </p:spPr>
        </p:pic>
        <p:pic>
          <p:nvPicPr>
            <p:cNvPr id="79" name="Google Shape;79;p2"/>
            <p:cNvPicPr preferRelativeResize="0"/>
            <p:nvPr/>
          </p:nvPicPr>
          <p:blipFill rotWithShape="1">
            <a:blip r:embed="rId5">
              <a:alphaModFix/>
            </a:blip>
            <a:srcRect/>
            <a:stretch/>
          </p:blipFill>
          <p:spPr>
            <a:xfrm>
              <a:off x="2200980" y="4821706"/>
              <a:ext cx="1209274" cy="1209274"/>
            </a:xfrm>
            <a:prstGeom prst="rect">
              <a:avLst/>
            </a:prstGeom>
            <a:noFill/>
            <a:ln>
              <a:noFill/>
            </a:ln>
          </p:spPr>
        </p:pic>
        <p:sp>
          <p:nvSpPr>
            <p:cNvPr id="80" name="Google Shape;80;p2"/>
            <p:cNvSpPr txBox="1"/>
            <p:nvPr/>
          </p:nvSpPr>
          <p:spPr>
            <a:xfrm>
              <a:off x="1627445" y="6127895"/>
              <a:ext cx="2356345" cy="542976"/>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200" b="1" i="0" u="none" strike="noStrike" cap="none">
                  <a:solidFill>
                    <a:schemeClr val="lt1"/>
                  </a:solidFill>
                  <a:latin typeface="Montserrat"/>
                  <a:ea typeface="Montserrat"/>
                  <a:cs typeface="Montserrat"/>
                  <a:sym typeface="Montserrat"/>
                </a:rPr>
                <a:t>Nắm bắt công nghệ</a:t>
              </a:r>
              <a:endParaRPr sz="1050" b="0" i="0" u="none" strike="noStrike" cap="none">
                <a:solidFill>
                  <a:srgbClr val="000000"/>
                </a:solidFill>
                <a:latin typeface="Arial"/>
                <a:ea typeface="Arial"/>
                <a:cs typeface="Arial"/>
                <a:sym typeface="Arial"/>
              </a:endParaRPr>
            </a:p>
          </p:txBody>
        </p:sp>
        <p:sp>
          <p:nvSpPr>
            <p:cNvPr id="81" name="Google Shape;81;p2"/>
            <p:cNvSpPr txBox="1"/>
            <p:nvPr/>
          </p:nvSpPr>
          <p:spPr>
            <a:xfrm>
              <a:off x="4951678" y="6127895"/>
              <a:ext cx="2356345" cy="542976"/>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200" b="1" i="0" u="none" strike="noStrike" cap="none">
                  <a:solidFill>
                    <a:schemeClr val="lt1"/>
                  </a:solidFill>
                  <a:latin typeface="Montserrat"/>
                  <a:ea typeface="Montserrat"/>
                  <a:cs typeface="Montserrat"/>
                  <a:sym typeface="Montserrat"/>
                </a:rPr>
                <a:t>Xây dựng Website</a:t>
              </a:r>
              <a:endParaRPr sz="1050" b="0" i="0" u="none" strike="noStrike" cap="none">
                <a:solidFill>
                  <a:srgbClr val="000000"/>
                </a:solidFill>
                <a:latin typeface="Arial"/>
                <a:ea typeface="Arial"/>
                <a:cs typeface="Arial"/>
                <a:sym typeface="Arial"/>
              </a:endParaRPr>
            </a:p>
          </p:txBody>
        </p:sp>
        <p:sp>
          <p:nvSpPr>
            <p:cNvPr id="82" name="Google Shape;82;p2"/>
            <p:cNvSpPr txBox="1"/>
            <p:nvPr/>
          </p:nvSpPr>
          <p:spPr>
            <a:xfrm>
              <a:off x="938500" y="3866993"/>
              <a:ext cx="4572000" cy="58473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Montserrat ExtraBold"/>
                  <a:ea typeface="Montserrat ExtraBold"/>
                  <a:cs typeface="Montserrat ExtraBold"/>
                  <a:sym typeface="Montserrat ExtraBold"/>
                </a:rPr>
                <a:t>MỤC TIÊU</a:t>
              </a:r>
              <a:endParaRPr sz="1050" b="0" i="0" u="none" strike="noStrike" cap="none">
                <a:solidFill>
                  <a:srgbClr val="000000"/>
                </a:solidFill>
                <a:latin typeface="Arial"/>
                <a:ea typeface="Arial"/>
                <a:cs typeface="Arial"/>
                <a:sym typeface="Arial"/>
              </a:endParaRPr>
            </a:p>
          </p:txBody>
        </p:sp>
      </p:grpSp>
      <p:pic>
        <p:nvPicPr>
          <p:cNvPr id="83" name="Google Shape;83;p2"/>
          <p:cNvPicPr preferRelativeResize="0"/>
          <p:nvPr/>
        </p:nvPicPr>
        <p:blipFill rotWithShape="1">
          <a:blip r:embed="rId6">
            <a:alphaModFix/>
          </a:blip>
          <a:srcRect/>
          <a:stretch/>
        </p:blipFill>
        <p:spPr>
          <a:xfrm>
            <a:off x="3333390" y="1579714"/>
            <a:ext cx="990690" cy="990690"/>
          </a:xfrm>
          <a:prstGeom prst="rect">
            <a:avLst/>
          </a:prstGeom>
          <a:noFill/>
          <a:ln>
            <a:noFill/>
          </a:ln>
        </p:spPr>
      </p:pic>
      <p:sp>
        <p:nvSpPr>
          <p:cNvPr id="84" name="Google Shape;84;p2"/>
          <p:cNvSpPr txBox="1"/>
          <p:nvPr/>
        </p:nvSpPr>
        <p:spPr>
          <a:xfrm>
            <a:off x="3157710" y="2632012"/>
            <a:ext cx="1321614" cy="407232"/>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800" b="1" i="0" u="none" strike="noStrike" cap="none">
                <a:solidFill>
                  <a:schemeClr val="lt1"/>
                </a:solidFill>
                <a:latin typeface="Montserrat"/>
                <a:ea typeface="Montserrat"/>
                <a:cs typeface="Montserrat"/>
                <a:sym typeface="Montserrat"/>
              </a:rPr>
              <a:t>Tiện lợi</a:t>
            </a:r>
            <a:endParaRPr sz="1800" b="0" i="0" u="none" strike="noStrike" cap="none">
              <a:solidFill>
                <a:srgbClr val="000000"/>
              </a:solidFill>
              <a:latin typeface="Arial"/>
              <a:ea typeface="Arial"/>
              <a:cs typeface="Arial"/>
              <a:sym typeface="Arial"/>
            </a:endParaRPr>
          </a:p>
        </p:txBody>
      </p:sp>
      <p:sp>
        <p:nvSpPr>
          <p:cNvPr id="85" name="Google Shape;85;p2"/>
          <p:cNvSpPr/>
          <p:nvPr/>
        </p:nvSpPr>
        <p:spPr>
          <a:xfrm>
            <a:off x="4995387" y="1728441"/>
            <a:ext cx="707661" cy="809698"/>
          </a:xfrm>
          <a:prstGeom prst="rect">
            <a:avLst/>
          </a:prstGeom>
          <a:solidFill>
            <a:srgbClr val="FFCC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6" name="Google Shape;86;p2"/>
          <p:cNvSpPr/>
          <p:nvPr/>
        </p:nvSpPr>
        <p:spPr>
          <a:xfrm>
            <a:off x="5172170" y="1885241"/>
            <a:ext cx="354096" cy="442390"/>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87" name="Google Shape;87;p2"/>
          <p:cNvSpPr txBox="1"/>
          <p:nvPr/>
        </p:nvSpPr>
        <p:spPr>
          <a:xfrm>
            <a:off x="4770168" y="2632761"/>
            <a:ext cx="1172215" cy="407232"/>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800" b="1" i="0" u="none" strike="noStrike" cap="none">
                <a:solidFill>
                  <a:schemeClr val="lt1"/>
                </a:solidFill>
                <a:latin typeface="Montserrat"/>
                <a:ea typeface="Montserrat"/>
                <a:cs typeface="Montserrat"/>
                <a:sym typeface="Montserrat"/>
              </a:rPr>
              <a:t>Dễ quản lý</a:t>
            </a:r>
            <a:endParaRPr sz="1800" b="0" i="0" u="none" strike="noStrike" cap="none">
              <a:solidFill>
                <a:srgbClr val="000000"/>
              </a:solidFill>
              <a:latin typeface="Arial"/>
              <a:ea typeface="Arial"/>
              <a:cs typeface="Arial"/>
              <a:sym typeface="Arial"/>
            </a:endParaRPr>
          </a:p>
        </p:txBody>
      </p:sp>
      <p:sp>
        <p:nvSpPr>
          <p:cNvPr id="88" name="Google Shape;88;p2"/>
          <p:cNvSpPr/>
          <p:nvPr/>
        </p:nvSpPr>
        <p:spPr>
          <a:xfrm>
            <a:off x="6768301" y="1704830"/>
            <a:ext cx="702861" cy="833309"/>
          </a:xfrm>
          <a:prstGeom prst="rect">
            <a:avLst/>
          </a:prstGeom>
          <a:solidFill>
            <a:srgbClr val="92D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9" name="Google Shape;89;p2"/>
          <p:cNvSpPr/>
          <p:nvPr/>
        </p:nvSpPr>
        <p:spPr>
          <a:xfrm>
            <a:off x="6915078" y="1942358"/>
            <a:ext cx="421224" cy="361662"/>
          </a:xfrm>
          <a:custGeom>
            <a:avLst/>
            <a:gdLst/>
            <a:ahLst/>
            <a:cxnLst/>
            <a:rect l="l" t="t" r="r" b="b"/>
            <a:pathLst>
              <a:path w="3244313" h="3240000" extrusionOk="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90" name="Google Shape;90;p2"/>
          <p:cNvSpPr txBox="1"/>
          <p:nvPr/>
        </p:nvSpPr>
        <p:spPr>
          <a:xfrm>
            <a:off x="6160828" y="2632012"/>
            <a:ext cx="1963264" cy="407232"/>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800" b="1" i="0" u="none" strike="noStrike" cap="none" dirty="0" err="1">
                <a:solidFill>
                  <a:schemeClr val="lt1"/>
                </a:solidFill>
                <a:latin typeface="Montserrat"/>
                <a:ea typeface="Montserrat"/>
                <a:cs typeface="Montserrat"/>
                <a:sym typeface="Montserrat"/>
              </a:rPr>
              <a:t>Tăng</a:t>
            </a:r>
            <a:r>
              <a:rPr lang="en-US" sz="1800" b="1" i="0" u="none" strike="noStrike" cap="none" dirty="0">
                <a:solidFill>
                  <a:schemeClr val="lt1"/>
                </a:solidFill>
                <a:latin typeface="Montserrat"/>
                <a:ea typeface="Montserrat"/>
                <a:cs typeface="Montserrat"/>
                <a:sym typeface="Montserrat"/>
              </a:rPr>
              <a:t> </a:t>
            </a:r>
            <a:r>
              <a:rPr lang="en-US" sz="1800" b="1" i="0" u="none" strike="noStrike" cap="none" dirty="0" err="1">
                <a:solidFill>
                  <a:schemeClr val="lt1"/>
                </a:solidFill>
                <a:latin typeface="Montserrat"/>
                <a:ea typeface="Montserrat"/>
                <a:cs typeface="Montserrat"/>
                <a:sym typeface="Montserrat"/>
              </a:rPr>
              <a:t>số</a:t>
            </a:r>
            <a:r>
              <a:rPr lang="en-US" sz="1800" b="1" i="0" u="none" strike="noStrike" cap="none" dirty="0">
                <a:solidFill>
                  <a:schemeClr val="lt1"/>
                </a:solidFill>
                <a:latin typeface="Montserrat"/>
                <a:ea typeface="Montserrat"/>
                <a:cs typeface="Montserrat"/>
                <a:sym typeface="Montserrat"/>
              </a:rPr>
              <a:t> </a:t>
            </a:r>
            <a:r>
              <a:rPr lang="en-US" sz="1800" b="1" i="0" u="none" strike="noStrike" cap="none" dirty="0" err="1">
                <a:solidFill>
                  <a:schemeClr val="lt1"/>
                </a:solidFill>
                <a:latin typeface="Montserrat"/>
                <a:ea typeface="Montserrat"/>
                <a:cs typeface="Montserrat"/>
                <a:sym typeface="Montserrat"/>
              </a:rPr>
              <a:t>người</a:t>
            </a:r>
            <a:r>
              <a:rPr lang="en-US" sz="1800" b="1" i="0" u="none" strike="noStrike" cap="none" dirty="0">
                <a:solidFill>
                  <a:schemeClr val="lt1"/>
                </a:solidFill>
                <a:latin typeface="Montserrat"/>
                <a:ea typeface="Montserrat"/>
                <a:cs typeface="Montserrat"/>
                <a:sym typeface="Montserrat"/>
              </a:rPr>
              <a:t> </a:t>
            </a:r>
            <a:r>
              <a:rPr lang="en-US" sz="1800" b="1" i="0" u="none" strike="noStrike" cap="none" dirty="0" err="1">
                <a:solidFill>
                  <a:schemeClr val="lt1"/>
                </a:solidFill>
                <a:latin typeface="Montserrat"/>
                <a:ea typeface="Montserrat"/>
                <a:cs typeface="Montserrat"/>
                <a:sym typeface="Montserrat"/>
              </a:rPr>
              <a:t>đọc</a:t>
            </a:r>
            <a:r>
              <a:rPr lang="en-US" sz="1800" b="1" i="0" u="none" strike="noStrike" cap="none" dirty="0">
                <a:solidFill>
                  <a:schemeClr val="lt1"/>
                </a:solidFill>
                <a:latin typeface="Montserrat"/>
                <a:ea typeface="Montserrat"/>
                <a:cs typeface="Montserrat"/>
                <a:sym typeface="Montserrat"/>
              </a:rPr>
              <a:t> </a:t>
            </a:r>
            <a:r>
              <a:rPr lang="en-US" sz="1800" b="1" i="0" u="none" strike="noStrike" cap="none" dirty="0" err="1">
                <a:solidFill>
                  <a:schemeClr val="lt1"/>
                </a:solidFill>
                <a:latin typeface="Montserrat"/>
                <a:ea typeface="Montserrat"/>
                <a:cs typeface="Montserrat"/>
                <a:sym typeface="Montserrat"/>
              </a:rPr>
              <a:t>sách</a:t>
            </a:r>
            <a:endParaRPr sz="1800" b="0" i="0" u="none" strike="noStrike" cap="none" dirty="0">
              <a:solidFill>
                <a:srgbClr val="000000"/>
              </a:solidFill>
              <a:latin typeface="Arial"/>
              <a:ea typeface="Arial"/>
              <a:cs typeface="Arial"/>
              <a:sym typeface="Arial"/>
            </a:endParaRPr>
          </a:p>
        </p:txBody>
      </p:sp>
      <p:sp>
        <p:nvSpPr>
          <p:cNvPr id="91" name="Google Shape;91;p2"/>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02/20</a:t>
            </a:r>
            <a:endParaRPr sz="105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fade">
                                      <p:cBhvr>
                                        <p:cTn id="26" dur="500"/>
                                        <p:tgtEl>
                                          <p:spTgt spid="88"/>
                                        </p:tgtEl>
                                      </p:cBhvr>
                                    </p:animEffect>
                                  </p:childTnLst>
                                </p:cTn>
                              </p:par>
                              <p:par>
                                <p:cTn id="27" presetID="10"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500"/>
                                        <p:tgtEl>
                                          <p:spTgt spid="89"/>
                                        </p:tgtEl>
                                      </p:cBhvr>
                                    </p:animEffect>
                                  </p:childTnLst>
                                </p:cTn>
                              </p:par>
                              <p:par>
                                <p:cTn id="30" presetID="10" presetClass="entr" presetSubtype="0" fill="hold" nodeType="with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0"/>
          <p:cNvSpPr txBox="1">
            <a:spLocks noGrp="1"/>
          </p:cNvSpPr>
          <p:nvPr>
            <p:ph type="title"/>
          </p:nvPr>
        </p:nvSpPr>
        <p:spPr>
          <a:xfrm>
            <a:off x="2879724" y="1446751"/>
            <a:ext cx="4001135" cy="125222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sz="4000" dirty="0"/>
              <a:t>THANK YOU</a:t>
            </a:r>
            <a:endParaRPr dirty="0"/>
          </a:p>
        </p:txBody>
      </p:sp>
      <p:sp>
        <p:nvSpPr>
          <p:cNvPr id="358" name="Google Shape;358;p20"/>
          <p:cNvSpPr txBox="1"/>
          <p:nvPr/>
        </p:nvSpPr>
        <p:spPr>
          <a:xfrm>
            <a:off x="1444625" y="3978275"/>
            <a:ext cx="6871335" cy="4603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rgbClr val="FFCC8B"/>
                </a:solidFill>
                <a:latin typeface="Arial"/>
                <a:ea typeface="Arial"/>
                <a:cs typeface="Arial"/>
                <a:sym typeface="Arial"/>
              </a:rPr>
              <a:t>CẢM ƠN THẦY VÀ CÁC BẠN ĐÃ THEO DÕI</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3"/>
          <p:cNvGrpSpPr/>
          <p:nvPr/>
        </p:nvGrpSpPr>
        <p:grpSpPr>
          <a:xfrm>
            <a:off x="447772" y="1085148"/>
            <a:ext cx="3429000" cy="2325646"/>
            <a:chOff x="938500" y="3866993"/>
            <a:chExt cx="4572000" cy="3100861"/>
          </a:xfrm>
        </p:grpSpPr>
        <p:pic>
          <p:nvPicPr>
            <p:cNvPr id="97" name="Google Shape;97;p3"/>
            <p:cNvPicPr preferRelativeResize="0"/>
            <p:nvPr/>
          </p:nvPicPr>
          <p:blipFill rotWithShape="1">
            <a:blip r:embed="rId3">
              <a:alphaModFix/>
            </a:blip>
            <a:srcRect/>
            <a:stretch/>
          </p:blipFill>
          <p:spPr>
            <a:xfrm>
              <a:off x="1417424" y="5138145"/>
              <a:ext cx="1286732" cy="1286733"/>
            </a:xfrm>
            <a:prstGeom prst="rect">
              <a:avLst/>
            </a:prstGeom>
            <a:noFill/>
            <a:ln>
              <a:noFill/>
            </a:ln>
          </p:spPr>
        </p:pic>
        <p:sp>
          <p:nvSpPr>
            <p:cNvPr id="98" name="Google Shape;98;p3"/>
            <p:cNvSpPr txBox="1"/>
            <p:nvPr/>
          </p:nvSpPr>
          <p:spPr>
            <a:xfrm>
              <a:off x="938500" y="6424878"/>
              <a:ext cx="2356345" cy="542976"/>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600" b="1" i="0" u="none" strike="noStrike" cap="none">
                  <a:solidFill>
                    <a:schemeClr val="lt1"/>
                  </a:solidFill>
                  <a:latin typeface="Montserrat"/>
                  <a:ea typeface="Montserrat"/>
                  <a:cs typeface="Montserrat"/>
                  <a:sym typeface="Montserrat"/>
                </a:rPr>
                <a:t>Xây dựng Website</a:t>
              </a:r>
              <a:endParaRPr sz="1600" b="0" i="0" u="none" strike="noStrike" cap="none">
                <a:solidFill>
                  <a:srgbClr val="000000"/>
                </a:solidFill>
                <a:latin typeface="Arial"/>
                <a:ea typeface="Arial"/>
                <a:cs typeface="Arial"/>
                <a:sym typeface="Arial"/>
              </a:endParaRPr>
            </a:p>
          </p:txBody>
        </p:sp>
        <p:sp>
          <p:nvSpPr>
            <p:cNvPr id="99" name="Google Shape;99;p3"/>
            <p:cNvSpPr txBox="1"/>
            <p:nvPr/>
          </p:nvSpPr>
          <p:spPr>
            <a:xfrm>
              <a:off x="938500" y="3866993"/>
              <a:ext cx="4572000" cy="58473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Montserrat ExtraBold"/>
                  <a:ea typeface="Montserrat ExtraBold"/>
                  <a:cs typeface="Montserrat ExtraBold"/>
                  <a:sym typeface="Montserrat ExtraBold"/>
                </a:rPr>
                <a:t>MỤC ĐÍCH </a:t>
              </a:r>
              <a:endParaRPr sz="1050" b="0" i="0" u="none" strike="noStrike" cap="none">
                <a:solidFill>
                  <a:srgbClr val="000000"/>
                </a:solidFill>
                <a:latin typeface="Arial"/>
                <a:ea typeface="Arial"/>
                <a:cs typeface="Arial"/>
                <a:sym typeface="Arial"/>
              </a:endParaRPr>
            </a:p>
          </p:txBody>
        </p:sp>
      </p:grpSp>
      <p:grpSp>
        <p:nvGrpSpPr>
          <p:cNvPr id="100" name="Google Shape;100;p3"/>
          <p:cNvGrpSpPr/>
          <p:nvPr/>
        </p:nvGrpSpPr>
        <p:grpSpPr>
          <a:xfrm>
            <a:off x="2069521" y="-1576164"/>
            <a:ext cx="1321614" cy="1478915"/>
            <a:chOff x="1391882" y="1431657"/>
            <a:chExt cx="1762152" cy="1971887"/>
          </a:xfrm>
        </p:grpSpPr>
        <p:pic>
          <p:nvPicPr>
            <p:cNvPr id="101" name="Google Shape;101;p3"/>
            <p:cNvPicPr preferRelativeResize="0"/>
            <p:nvPr/>
          </p:nvPicPr>
          <p:blipFill rotWithShape="1">
            <a:blip r:embed="rId4">
              <a:alphaModFix/>
            </a:blip>
            <a:srcRect/>
            <a:stretch/>
          </p:blipFill>
          <p:spPr>
            <a:xfrm>
              <a:off x="1515550" y="1431657"/>
              <a:ext cx="1514817" cy="1514817"/>
            </a:xfrm>
            <a:prstGeom prst="rect">
              <a:avLst/>
            </a:prstGeom>
            <a:noFill/>
            <a:ln>
              <a:noFill/>
            </a:ln>
          </p:spPr>
        </p:pic>
        <p:sp>
          <p:nvSpPr>
            <p:cNvPr id="102" name="Google Shape;102;p3"/>
            <p:cNvSpPr txBox="1"/>
            <p:nvPr/>
          </p:nvSpPr>
          <p:spPr>
            <a:xfrm>
              <a:off x="1391882" y="2860568"/>
              <a:ext cx="1762152" cy="542976"/>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200" b="1" i="0" u="none" strike="noStrike" cap="none">
                  <a:solidFill>
                    <a:schemeClr val="lt1"/>
                  </a:solidFill>
                  <a:latin typeface="Montserrat"/>
                  <a:ea typeface="Montserrat"/>
                  <a:cs typeface="Montserrat"/>
                  <a:sym typeface="Montserrat"/>
                </a:rPr>
                <a:t>Nhu cầu cao</a:t>
              </a:r>
              <a:endParaRPr sz="1050" b="0" i="0" u="none" strike="noStrike" cap="none">
                <a:solidFill>
                  <a:srgbClr val="000000"/>
                </a:solidFill>
                <a:latin typeface="Arial"/>
                <a:ea typeface="Arial"/>
                <a:cs typeface="Arial"/>
                <a:sym typeface="Arial"/>
              </a:endParaRPr>
            </a:p>
          </p:txBody>
        </p:sp>
      </p:grpSp>
      <p:grpSp>
        <p:nvGrpSpPr>
          <p:cNvPr id="103" name="Google Shape;103;p3"/>
          <p:cNvGrpSpPr/>
          <p:nvPr/>
        </p:nvGrpSpPr>
        <p:grpSpPr>
          <a:xfrm>
            <a:off x="3910465" y="-1479286"/>
            <a:ext cx="1321614" cy="1401129"/>
            <a:chOff x="3846474" y="1560828"/>
            <a:chExt cx="1762152" cy="1868172"/>
          </a:xfrm>
        </p:grpSpPr>
        <p:pic>
          <p:nvPicPr>
            <p:cNvPr id="104" name="Google Shape;104;p3"/>
            <p:cNvPicPr preferRelativeResize="0"/>
            <p:nvPr/>
          </p:nvPicPr>
          <p:blipFill rotWithShape="1">
            <a:blip r:embed="rId5">
              <a:alphaModFix/>
            </a:blip>
            <a:srcRect/>
            <a:stretch/>
          </p:blipFill>
          <p:spPr>
            <a:xfrm>
              <a:off x="4099314" y="1560828"/>
              <a:ext cx="1256473" cy="1256473"/>
            </a:xfrm>
            <a:prstGeom prst="rect">
              <a:avLst/>
            </a:prstGeom>
            <a:noFill/>
            <a:ln>
              <a:noFill/>
            </a:ln>
          </p:spPr>
        </p:pic>
        <p:sp>
          <p:nvSpPr>
            <p:cNvPr id="105" name="Google Shape;105;p3"/>
            <p:cNvSpPr txBox="1"/>
            <p:nvPr/>
          </p:nvSpPr>
          <p:spPr>
            <a:xfrm>
              <a:off x="3846474" y="2886024"/>
              <a:ext cx="1762152" cy="542976"/>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200" b="1" i="0" u="none" strike="noStrike" cap="none">
                  <a:solidFill>
                    <a:schemeClr val="lt1"/>
                  </a:solidFill>
                  <a:latin typeface="Montserrat"/>
                  <a:ea typeface="Montserrat"/>
                  <a:cs typeface="Montserrat"/>
                  <a:sym typeface="Montserrat"/>
                </a:rPr>
                <a:t>Cạnh tranh</a:t>
              </a:r>
              <a:endParaRPr sz="1050" b="0" i="0" u="none" strike="noStrike" cap="none">
                <a:solidFill>
                  <a:srgbClr val="000000"/>
                </a:solidFill>
                <a:latin typeface="Arial"/>
                <a:ea typeface="Arial"/>
                <a:cs typeface="Arial"/>
                <a:sym typeface="Arial"/>
              </a:endParaRPr>
            </a:p>
          </p:txBody>
        </p:sp>
      </p:grpSp>
      <p:grpSp>
        <p:nvGrpSpPr>
          <p:cNvPr id="106" name="Google Shape;106;p3"/>
          <p:cNvGrpSpPr/>
          <p:nvPr/>
        </p:nvGrpSpPr>
        <p:grpSpPr>
          <a:xfrm>
            <a:off x="5576403" y="-1391230"/>
            <a:ext cx="1321614" cy="1287206"/>
            <a:chOff x="6067725" y="1678236"/>
            <a:chExt cx="1762152" cy="1716275"/>
          </a:xfrm>
        </p:grpSpPr>
        <p:sp>
          <p:nvSpPr>
            <p:cNvPr id="107" name="Google Shape;107;p3"/>
            <p:cNvSpPr txBox="1"/>
            <p:nvPr/>
          </p:nvSpPr>
          <p:spPr>
            <a:xfrm>
              <a:off x="6067725" y="2851535"/>
              <a:ext cx="1762152" cy="542976"/>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200" b="1" i="0" u="none" strike="noStrike" cap="none">
                  <a:solidFill>
                    <a:schemeClr val="lt1"/>
                  </a:solidFill>
                  <a:latin typeface="Montserrat"/>
                  <a:ea typeface="Montserrat"/>
                  <a:cs typeface="Montserrat"/>
                  <a:sym typeface="Montserrat"/>
                </a:rPr>
                <a:t>Tăng quy mô</a:t>
              </a:r>
              <a:endParaRPr sz="1050" b="0" i="0" u="none" strike="noStrike" cap="none">
                <a:solidFill>
                  <a:srgbClr val="000000"/>
                </a:solidFill>
                <a:latin typeface="Arial"/>
                <a:ea typeface="Arial"/>
                <a:cs typeface="Arial"/>
                <a:sym typeface="Arial"/>
              </a:endParaRPr>
            </a:p>
          </p:txBody>
        </p:sp>
        <p:pic>
          <p:nvPicPr>
            <p:cNvPr id="108" name="Google Shape;108;p3"/>
            <p:cNvPicPr preferRelativeResize="0"/>
            <p:nvPr/>
          </p:nvPicPr>
          <p:blipFill rotWithShape="1">
            <a:blip r:embed="rId6">
              <a:alphaModFix/>
            </a:blip>
            <a:srcRect/>
            <a:stretch/>
          </p:blipFill>
          <p:spPr>
            <a:xfrm>
              <a:off x="6424734" y="1678236"/>
              <a:ext cx="1048135" cy="1048135"/>
            </a:xfrm>
            <a:prstGeom prst="rect">
              <a:avLst/>
            </a:prstGeom>
            <a:noFill/>
            <a:ln>
              <a:noFill/>
            </a:ln>
          </p:spPr>
        </p:pic>
      </p:grpSp>
      <p:sp>
        <p:nvSpPr>
          <p:cNvPr id="109" name="Google Shape;109;p3"/>
          <p:cNvSpPr txBox="1"/>
          <p:nvPr/>
        </p:nvSpPr>
        <p:spPr>
          <a:xfrm>
            <a:off x="1729484" y="-2149820"/>
            <a:ext cx="3429000" cy="438551"/>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Montserrat ExtraBold"/>
                <a:ea typeface="Montserrat ExtraBold"/>
                <a:cs typeface="Montserrat ExtraBold"/>
                <a:sym typeface="Montserrat ExtraBold"/>
              </a:rPr>
              <a:t>LÝ DO CHỌN ĐỀ TÀI</a:t>
            </a:r>
            <a:endParaRPr sz="1050" b="0" i="0" u="none" strike="noStrike" cap="none">
              <a:solidFill>
                <a:srgbClr val="000000"/>
              </a:solidFill>
              <a:latin typeface="Arial"/>
              <a:ea typeface="Arial"/>
              <a:cs typeface="Arial"/>
              <a:sym typeface="Arial"/>
            </a:endParaRPr>
          </a:p>
        </p:txBody>
      </p:sp>
      <p:sp>
        <p:nvSpPr>
          <p:cNvPr id="110" name="Google Shape;110;p3"/>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03/20</a:t>
            </a:r>
            <a:endParaRPr sz="1050" b="0" i="0" u="none" strike="noStrike" cap="none">
              <a:solidFill>
                <a:srgbClr val="000000"/>
              </a:solidFill>
              <a:latin typeface="Arial"/>
              <a:ea typeface="Arial"/>
              <a:cs typeface="Arial"/>
              <a:sym typeface="Arial"/>
            </a:endParaRPr>
          </a:p>
        </p:txBody>
      </p:sp>
      <p:sp>
        <p:nvSpPr>
          <p:cNvPr id="111" name="Google Shape;111;p3"/>
          <p:cNvSpPr txBox="1"/>
          <p:nvPr/>
        </p:nvSpPr>
        <p:spPr>
          <a:xfrm>
            <a:off x="4655304" y="1087084"/>
            <a:ext cx="3429000" cy="438551"/>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Montserrat ExtraBold"/>
                <a:ea typeface="Montserrat ExtraBold"/>
                <a:cs typeface="Montserrat ExtraBold"/>
                <a:sym typeface="Montserrat ExtraBold"/>
              </a:rPr>
              <a:t>MỤC TIÊU </a:t>
            </a:r>
            <a:endParaRPr sz="1050" b="0" i="0" u="none" strike="noStrike" cap="none">
              <a:solidFill>
                <a:srgbClr val="000000"/>
              </a:solidFill>
              <a:latin typeface="Arial"/>
              <a:ea typeface="Arial"/>
              <a:cs typeface="Arial"/>
              <a:sym typeface="Arial"/>
            </a:endParaRPr>
          </a:p>
        </p:txBody>
      </p:sp>
      <p:sp>
        <p:nvSpPr>
          <p:cNvPr id="112" name="Google Shape;112;p3"/>
          <p:cNvSpPr txBox="1"/>
          <p:nvPr/>
        </p:nvSpPr>
        <p:spPr>
          <a:xfrm>
            <a:off x="3517076" y="2483386"/>
            <a:ext cx="4487291" cy="407232"/>
          </a:xfrm>
          <a:prstGeom prst="rect">
            <a:avLst/>
          </a:prstGeom>
          <a:noFill/>
          <a:ln>
            <a:noFill/>
          </a:ln>
        </p:spPr>
        <p:txBody>
          <a:bodyPr spcFirstLastPara="1" wrap="square" lIns="68550" tIns="68550" rIns="68550" bIns="68550" anchor="t" anchorCtr="0">
            <a:noAutofit/>
          </a:bodyPr>
          <a:lstStyle/>
          <a:p>
            <a:pPr marL="0" marR="0" lvl="0" indent="0" algn="l" rtl="0">
              <a:lnSpc>
                <a:spcPct val="130000"/>
              </a:lnSpc>
              <a:spcBef>
                <a:spcPts val="0"/>
              </a:spcBef>
              <a:spcAft>
                <a:spcPts val="0"/>
              </a:spcAft>
              <a:buNone/>
            </a:pPr>
            <a:r>
              <a:rPr lang="en-US" sz="1600" b="1" i="0" u="none" strike="noStrike" cap="none">
                <a:solidFill>
                  <a:schemeClr val="lt1"/>
                </a:solidFill>
                <a:latin typeface="Montserrat"/>
                <a:ea typeface="Montserrat"/>
                <a:cs typeface="Montserrat"/>
                <a:sym typeface="Montserrat"/>
              </a:rPr>
              <a:t>Lập bản kế hoạch quản lý dự án</a:t>
            </a:r>
            <a:endParaRPr sz="1600" b="0" i="0" u="none" strike="noStrike" cap="none">
              <a:solidFill>
                <a:srgbClr val="000000"/>
              </a:solidFill>
              <a:latin typeface="Arial"/>
              <a:ea typeface="Arial"/>
              <a:cs typeface="Arial"/>
              <a:sym typeface="Arial"/>
            </a:endParaRPr>
          </a:p>
        </p:txBody>
      </p:sp>
      <p:sp>
        <p:nvSpPr>
          <p:cNvPr id="113" name="Google Shape;113;p3"/>
          <p:cNvSpPr txBox="1"/>
          <p:nvPr/>
        </p:nvSpPr>
        <p:spPr>
          <a:xfrm>
            <a:off x="3418168" y="3128486"/>
            <a:ext cx="4755862" cy="407232"/>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600" b="1" i="0" u="none" strike="noStrike" cap="none">
                <a:solidFill>
                  <a:schemeClr val="lt1"/>
                </a:solidFill>
                <a:latin typeface="Montserrat"/>
                <a:ea typeface="Montserrat"/>
                <a:cs typeface="Montserrat"/>
                <a:sym typeface="Montserrat"/>
              </a:rPr>
              <a:t>Sử dụng các phương pháp công cụ để lâp tiến độ thực hiện </a:t>
            </a:r>
            <a:endParaRPr sz="1600" b="0" i="0" u="none" strike="noStrike" cap="none">
              <a:solidFill>
                <a:srgbClr val="000000"/>
              </a:solidFill>
              <a:latin typeface="Arial"/>
              <a:ea typeface="Arial"/>
              <a:cs typeface="Arial"/>
              <a:sym typeface="Arial"/>
            </a:endParaRPr>
          </a:p>
        </p:txBody>
      </p:sp>
      <p:sp>
        <p:nvSpPr>
          <p:cNvPr id="114" name="Google Shape;114;p3"/>
          <p:cNvSpPr txBox="1"/>
          <p:nvPr/>
        </p:nvSpPr>
        <p:spPr>
          <a:xfrm>
            <a:off x="3376250" y="3912884"/>
            <a:ext cx="4487291" cy="407232"/>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600" b="1" i="0" u="none" strike="noStrike" cap="none">
                <a:solidFill>
                  <a:schemeClr val="lt1"/>
                </a:solidFill>
                <a:latin typeface="Montserrat"/>
                <a:ea typeface="Montserrat"/>
                <a:cs typeface="Montserrat"/>
                <a:sym typeface="Montserrat"/>
              </a:rPr>
              <a:t>Hoàn thiện dự án thành công, kết thúc dự án</a:t>
            </a:r>
            <a:endParaRPr sz="1600" b="0" i="0" u="none" strike="noStrike" cap="none">
              <a:solidFill>
                <a:srgbClr val="000000"/>
              </a:solidFill>
              <a:latin typeface="Arial"/>
              <a:ea typeface="Arial"/>
              <a:cs typeface="Arial"/>
              <a:sym typeface="Arial"/>
            </a:endParaRPr>
          </a:p>
        </p:txBody>
      </p:sp>
      <p:sp>
        <p:nvSpPr>
          <p:cNvPr id="115" name="Google Shape;115;p3"/>
          <p:cNvSpPr txBox="1"/>
          <p:nvPr/>
        </p:nvSpPr>
        <p:spPr>
          <a:xfrm>
            <a:off x="3376250" y="1634670"/>
            <a:ext cx="4768944" cy="407232"/>
          </a:xfrm>
          <a:prstGeom prst="rect">
            <a:avLst/>
          </a:prstGeom>
          <a:noFill/>
          <a:ln>
            <a:noFill/>
          </a:ln>
        </p:spPr>
        <p:txBody>
          <a:bodyPr spcFirstLastPara="1" wrap="square" lIns="68550" tIns="68550" rIns="68550" bIns="68550" anchor="t" anchorCtr="0">
            <a:noAutofit/>
          </a:bodyPr>
          <a:lstStyle/>
          <a:p>
            <a:pPr marL="0" marR="0" lvl="0" indent="0" algn="ctr" rtl="0">
              <a:lnSpc>
                <a:spcPct val="130000"/>
              </a:lnSpc>
              <a:spcBef>
                <a:spcPts val="0"/>
              </a:spcBef>
              <a:spcAft>
                <a:spcPts val="0"/>
              </a:spcAft>
              <a:buNone/>
            </a:pPr>
            <a:r>
              <a:rPr lang="en-US" sz="1600" b="1" i="0" u="none" strike="noStrike" cap="none">
                <a:solidFill>
                  <a:schemeClr val="lt1"/>
                </a:solidFill>
                <a:latin typeface="Montserrat"/>
                <a:ea typeface="Montserrat"/>
                <a:cs typeface="Montserrat"/>
                <a:sym typeface="Montserrat"/>
              </a:rPr>
              <a:t>Hiểu và vận dụng kiến thức về QLDA vào dự án này</a:t>
            </a:r>
            <a:endParaRPr sz="16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fade">
                                      <p:cBhvr>
                                        <p:cTn id="32"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861588" y="443815"/>
            <a:ext cx="3429000" cy="484718"/>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US" sz="2700" b="0" i="0" u="none" strike="noStrike" cap="none">
                <a:solidFill>
                  <a:schemeClr val="accent1"/>
                </a:solidFill>
                <a:latin typeface="Montserrat ExtraBold"/>
                <a:ea typeface="Montserrat ExtraBold"/>
                <a:cs typeface="Montserrat ExtraBold"/>
                <a:sym typeface="Montserrat ExtraBold"/>
              </a:rPr>
              <a:t>NỘI DUNG</a:t>
            </a:r>
            <a:endParaRPr sz="1050" b="0" i="0" u="none" strike="noStrike" cap="none">
              <a:solidFill>
                <a:srgbClr val="000000"/>
              </a:solidFill>
              <a:latin typeface="Arial"/>
              <a:ea typeface="Arial"/>
              <a:cs typeface="Arial"/>
              <a:sym typeface="Arial"/>
            </a:endParaRPr>
          </a:p>
        </p:txBody>
      </p:sp>
      <p:sp>
        <p:nvSpPr>
          <p:cNvPr id="121" name="Google Shape;121;p4"/>
          <p:cNvSpPr txBox="1"/>
          <p:nvPr/>
        </p:nvSpPr>
        <p:spPr>
          <a:xfrm>
            <a:off x="1612814" y="1321124"/>
            <a:ext cx="562355" cy="542925"/>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None/>
            </a:pPr>
            <a:r>
              <a:rPr lang="en-US" sz="2700" b="0" i="0" u="none" strike="noStrike" cap="none">
                <a:solidFill>
                  <a:schemeClr val="lt1"/>
                </a:solidFill>
                <a:latin typeface="Montserrat ExtraBold"/>
                <a:ea typeface="Montserrat ExtraBold"/>
                <a:cs typeface="Montserrat ExtraBold"/>
                <a:sym typeface="Montserrat ExtraBold"/>
              </a:rPr>
              <a:t>01</a:t>
            </a:r>
            <a:endParaRPr sz="1050" b="0" i="0" u="none" strike="noStrike" cap="none">
              <a:solidFill>
                <a:srgbClr val="000000"/>
              </a:solidFill>
              <a:latin typeface="Arial"/>
              <a:ea typeface="Arial"/>
              <a:cs typeface="Arial"/>
              <a:sym typeface="Arial"/>
            </a:endParaRPr>
          </a:p>
        </p:txBody>
      </p:sp>
      <p:sp>
        <p:nvSpPr>
          <p:cNvPr id="122" name="Google Shape;122;p4"/>
          <p:cNvSpPr/>
          <p:nvPr/>
        </p:nvSpPr>
        <p:spPr>
          <a:xfrm>
            <a:off x="1565541" y="1254422"/>
            <a:ext cx="609628" cy="609628"/>
          </a:xfrm>
          <a:prstGeom prst="rect">
            <a:avLst/>
          </a:prstGeom>
          <a:noFill/>
          <a:ln w="9525" cap="flat" cmpd="sng">
            <a:solidFill>
              <a:srgbClr val="BA7C2E"/>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23" name="Google Shape;123;p4"/>
          <p:cNvSpPr txBox="1"/>
          <p:nvPr/>
        </p:nvSpPr>
        <p:spPr>
          <a:xfrm>
            <a:off x="2327912" y="1254421"/>
            <a:ext cx="4773209" cy="39238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100" b="0" i="0" u="none" strike="noStrike" cap="none">
                <a:solidFill>
                  <a:schemeClr val="lt1"/>
                </a:solidFill>
                <a:latin typeface="Montserrat ExtraBold"/>
                <a:ea typeface="Montserrat ExtraBold"/>
                <a:cs typeface="Montserrat ExtraBold"/>
                <a:sym typeface="Montserrat ExtraBold"/>
              </a:rPr>
              <a:t>XÁC ĐỊNH DỰ ÁN</a:t>
            </a:r>
            <a:endParaRPr sz="1050" b="0" i="0" u="none" strike="noStrike" cap="none">
              <a:solidFill>
                <a:srgbClr val="000000"/>
              </a:solidFill>
              <a:latin typeface="Arial"/>
              <a:ea typeface="Arial"/>
              <a:cs typeface="Arial"/>
              <a:sym typeface="Arial"/>
            </a:endParaRPr>
          </a:p>
        </p:txBody>
      </p:sp>
      <p:sp>
        <p:nvSpPr>
          <p:cNvPr id="124" name="Google Shape;124;p4"/>
          <p:cNvSpPr txBox="1"/>
          <p:nvPr/>
        </p:nvSpPr>
        <p:spPr>
          <a:xfrm>
            <a:off x="1570596" y="2245827"/>
            <a:ext cx="665162" cy="542925"/>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None/>
            </a:pPr>
            <a:r>
              <a:rPr lang="en-US" sz="2700" b="0" i="0" u="none" strike="noStrike" cap="none">
                <a:solidFill>
                  <a:schemeClr val="lt1"/>
                </a:solidFill>
                <a:latin typeface="Montserrat ExtraBold"/>
                <a:ea typeface="Montserrat ExtraBold"/>
                <a:cs typeface="Montserrat ExtraBold"/>
                <a:sym typeface="Montserrat ExtraBold"/>
              </a:rPr>
              <a:t>02</a:t>
            </a:r>
            <a:endParaRPr sz="1050" b="0" i="0" u="none" strike="noStrike" cap="none">
              <a:solidFill>
                <a:srgbClr val="000000"/>
              </a:solidFill>
              <a:latin typeface="Arial"/>
              <a:ea typeface="Arial"/>
              <a:cs typeface="Arial"/>
              <a:sym typeface="Arial"/>
            </a:endParaRPr>
          </a:p>
        </p:txBody>
      </p:sp>
      <p:sp>
        <p:nvSpPr>
          <p:cNvPr id="125" name="Google Shape;125;p4"/>
          <p:cNvSpPr/>
          <p:nvPr/>
        </p:nvSpPr>
        <p:spPr>
          <a:xfrm>
            <a:off x="1565541" y="2179124"/>
            <a:ext cx="609628" cy="609628"/>
          </a:xfrm>
          <a:prstGeom prst="rect">
            <a:avLst/>
          </a:prstGeom>
          <a:noFill/>
          <a:ln w="9525" cap="flat" cmpd="sng">
            <a:solidFill>
              <a:srgbClr val="BA7C2E"/>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26" name="Google Shape;126;p4"/>
          <p:cNvSpPr txBox="1"/>
          <p:nvPr/>
        </p:nvSpPr>
        <p:spPr>
          <a:xfrm>
            <a:off x="2327912" y="2165504"/>
            <a:ext cx="5050593" cy="39238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100" b="0" i="0" u="none" strike="noStrike" cap="none">
                <a:solidFill>
                  <a:schemeClr val="lt1"/>
                </a:solidFill>
                <a:latin typeface="Montserrat ExtraBold"/>
                <a:ea typeface="Montserrat ExtraBold"/>
                <a:cs typeface="Montserrat ExtraBold"/>
                <a:sym typeface="Montserrat ExtraBold"/>
              </a:rPr>
              <a:t>LẬP KẾ HOẠCH THỰC HIỆN DỰ ÁN</a:t>
            </a:r>
            <a:endParaRPr sz="1050" b="0" i="0" u="none" strike="noStrike" cap="none">
              <a:solidFill>
                <a:srgbClr val="000000"/>
              </a:solidFill>
              <a:latin typeface="Arial"/>
              <a:ea typeface="Arial"/>
              <a:cs typeface="Arial"/>
              <a:sym typeface="Arial"/>
            </a:endParaRPr>
          </a:p>
        </p:txBody>
      </p:sp>
      <p:sp>
        <p:nvSpPr>
          <p:cNvPr id="127" name="Google Shape;127;p4"/>
          <p:cNvSpPr txBox="1"/>
          <p:nvPr/>
        </p:nvSpPr>
        <p:spPr>
          <a:xfrm>
            <a:off x="1575651" y="3156910"/>
            <a:ext cx="665162" cy="542925"/>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None/>
            </a:pPr>
            <a:r>
              <a:rPr lang="en-US" sz="2700" b="0" i="0" u="none" strike="noStrike" cap="none">
                <a:solidFill>
                  <a:schemeClr val="lt1"/>
                </a:solidFill>
                <a:latin typeface="Montserrat ExtraBold"/>
                <a:ea typeface="Montserrat ExtraBold"/>
                <a:cs typeface="Montserrat ExtraBold"/>
                <a:sym typeface="Montserrat ExtraBold"/>
              </a:rPr>
              <a:t>03</a:t>
            </a:r>
            <a:endParaRPr sz="1050" b="0" i="0" u="none" strike="noStrike" cap="none">
              <a:solidFill>
                <a:srgbClr val="000000"/>
              </a:solidFill>
              <a:latin typeface="Arial"/>
              <a:ea typeface="Arial"/>
              <a:cs typeface="Arial"/>
              <a:sym typeface="Arial"/>
            </a:endParaRPr>
          </a:p>
        </p:txBody>
      </p:sp>
      <p:sp>
        <p:nvSpPr>
          <p:cNvPr id="128" name="Google Shape;128;p4"/>
          <p:cNvSpPr/>
          <p:nvPr/>
        </p:nvSpPr>
        <p:spPr>
          <a:xfrm>
            <a:off x="1570596" y="3090207"/>
            <a:ext cx="609628" cy="609628"/>
          </a:xfrm>
          <a:prstGeom prst="rect">
            <a:avLst/>
          </a:prstGeom>
          <a:noFill/>
          <a:ln w="9525" cap="flat" cmpd="sng">
            <a:solidFill>
              <a:srgbClr val="BA7C2E"/>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29" name="Google Shape;129;p4"/>
          <p:cNvSpPr txBox="1"/>
          <p:nvPr/>
        </p:nvSpPr>
        <p:spPr>
          <a:xfrm>
            <a:off x="2332967" y="3076587"/>
            <a:ext cx="5179181" cy="39238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100" b="0" i="0" u="none" strike="noStrike" cap="none">
                <a:solidFill>
                  <a:schemeClr val="lt1"/>
                </a:solidFill>
                <a:latin typeface="Montserrat ExtraBold"/>
                <a:ea typeface="Montserrat ExtraBold"/>
                <a:cs typeface="Montserrat ExtraBold"/>
                <a:sym typeface="Montserrat ExtraBold"/>
              </a:rPr>
              <a:t>QUẢN LÝ VIỆC THỰC HIỆN DỰ ÁN</a:t>
            </a:r>
            <a:endParaRPr sz="1050" b="0" i="0" u="none" strike="noStrike" cap="none">
              <a:solidFill>
                <a:srgbClr val="000000"/>
              </a:solidFill>
              <a:latin typeface="Arial"/>
              <a:ea typeface="Arial"/>
              <a:cs typeface="Arial"/>
              <a:sym typeface="Arial"/>
            </a:endParaRPr>
          </a:p>
        </p:txBody>
      </p:sp>
      <p:cxnSp>
        <p:nvCxnSpPr>
          <p:cNvPr id="130" name="Google Shape;130;p4"/>
          <p:cNvCxnSpPr/>
          <p:nvPr/>
        </p:nvCxnSpPr>
        <p:spPr>
          <a:xfrm>
            <a:off x="4056846" y="1021160"/>
            <a:ext cx="1127714"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31" name="Google Shape;131;p4"/>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04/20</a:t>
            </a:r>
            <a:endParaRPr sz="1050" b="0" i="0" u="none" strike="noStrike" cap="none">
              <a:solidFill>
                <a:srgbClr val="000000"/>
              </a:solidFill>
              <a:latin typeface="Arial"/>
              <a:ea typeface="Arial"/>
              <a:cs typeface="Arial"/>
              <a:sym typeface="Arial"/>
            </a:endParaRPr>
          </a:p>
        </p:txBody>
      </p:sp>
      <p:sp>
        <p:nvSpPr>
          <p:cNvPr id="132" name="Google Shape;132;p4"/>
          <p:cNvSpPr txBox="1"/>
          <p:nvPr/>
        </p:nvSpPr>
        <p:spPr>
          <a:xfrm>
            <a:off x="2224756" y="-766645"/>
            <a:ext cx="5652655" cy="369302"/>
          </a:xfrm>
          <a:prstGeom prst="rect">
            <a:avLst/>
          </a:prstGeom>
          <a:noFill/>
          <a:ln>
            <a:noFill/>
          </a:ln>
        </p:spPr>
        <p:txBody>
          <a:bodyPr spcFirstLastPara="1" wrap="square" lIns="68550" tIns="34275" rIns="68550" bIns="34275" anchor="t" anchorCtr="0">
            <a:spAutoFit/>
          </a:bodyPr>
          <a:lstStyle/>
          <a:p>
            <a:pPr marL="0" marR="0" lvl="0" indent="0" algn="just" rtl="0">
              <a:lnSpc>
                <a:spcPct val="130000"/>
              </a:lnSpc>
              <a:spcBef>
                <a:spcPts val="0"/>
              </a:spcBef>
              <a:spcAft>
                <a:spcPts val="0"/>
              </a:spcAft>
              <a:buNone/>
            </a:pPr>
            <a:r>
              <a:rPr lang="en-US" sz="1500" b="1" i="1" u="none" strike="noStrike" cap="none">
                <a:solidFill>
                  <a:schemeClr val="lt1"/>
                </a:solidFill>
                <a:latin typeface="Arial"/>
                <a:ea typeface="Arial"/>
                <a:cs typeface="Arial"/>
                <a:sym typeface="Arial"/>
              </a:rPr>
              <a:t>Giải pháp công nghệ</a:t>
            </a:r>
            <a:endParaRPr sz="1050" b="0" i="0" u="none" strike="noStrike" cap="none">
              <a:solidFill>
                <a:srgbClr val="000000"/>
              </a:solidFill>
              <a:latin typeface="Arial"/>
              <a:ea typeface="Arial"/>
              <a:cs typeface="Arial"/>
              <a:sym typeface="Arial"/>
            </a:endParaRPr>
          </a:p>
        </p:txBody>
      </p:sp>
      <p:sp>
        <p:nvSpPr>
          <p:cNvPr id="133" name="Google Shape;133;p4"/>
          <p:cNvSpPr txBox="1"/>
          <p:nvPr/>
        </p:nvSpPr>
        <p:spPr>
          <a:xfrm>
            <a:off x="1554282" y="4006991"/>
            <a:ext cx="665162" cy="542925"/>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None/>
            </a:pPr>
            <a:r>
              <a:rPr lang="en-US" sz="2700" b="0" i="0" u="none" strike="noStrike" cap="none">
                <a:solidFill>
                  <a:schemeClr val="lt1"/>
                </a:solidFill>
                <a:latin typeface="Montserrat ExtraBold"/>
                <a:ea typeface="Montserrat ExtraBold"/>
                <a:cs typeface="Montserrat ExtraBold"/>
                <a:sym typeface="Montserrat ExtraBold"/>
              </a:rPr>
              <a:t>04</a:t>
            </a:r>
            <a:endParaRPr sz="1050" b="0" i="0" u="none" strike="noStrike" cap="none">
              <a:solidFill>
                <a:srgbClr val="000000"/>
              </a:solidFill>
              <a:latin typeface="Arial"/>
              <a:ea typeface="Arial"/>
              <a:cs typeface="Arial"/>
              <a:sym typeface="Arial"/>
            </a:endParaRPr>
          </a:p>
        </p:txBody>
      </p:sp>
      <p:sp>
        <p:nvSpPr>
          <p:cNvPr id="134" name="Google Shape;134;p4"/>
          <p:cNvSpPr/>
          <p:nvPr/>
        </p:nvSpPr>
        <p:spPr>
          <a:xfrm>
            <a:off x="1549227" y="3940288"/>
            <a:ext cx="609628" cy="609628"/>
          </a:xfrm>
          <a:prstGeom prst="rect">
            <a:avLst/>
          </a:prstGeom>
          <a:noFill/>
          <a:ln w="9525" cap="flat" cmpd="sng">
            <a:solidFill>
              <a:srgbClr val="BA7C2E"/>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35" name="Google Shape;135;p4"/>
          <p:cNvSpPr txBox="1"/>
          <p:nvPr/>
        </p:nvSpPr>
        <p:spPr>
          <a:xfrm>
            <a:off x="2327912" y="3856047"/>
            <a:ext cx="4773209" cy="39238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100" b="0" i="0" u="none" strike="noStrike" cap="none">
                <a:solidFill>
                  <a:schemeClr val="lt1"/>
                </a:solidFill>
                <a:latin typeface="Montserrat ExtraBold"/>
                <a:ea typeface="Montserrat ExtraBold"/>
                <a:cs typeface="Montserrat ExtraBold"/>
                <a:sym typeface="Montserrat ExtraBold"/>
              </a:rPr>
              <a:t>KẾT THÚC DỰ ÁN</a:t>
            </a:r>
            <a:endParaRPr sz="105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500"/>
                                        <p:tgtEl>
                                          <p:spTgt spid="122"/>
                                        </p:tgtEl>
                                      </p:cBhvr>
                                    </p:animEffect>
                                  </p:childTnLst>
                                </p:cTn>
                              </p:par>
                              <p:par>
                                <p:cTn id="11" presetID="10"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500"/>
                                        <p:tgtEl>
                                          <p:spTgt spid="1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4"/>
                                        </p:tgtEl>
                                        <p:attrNameLst>
                                          <p:attrName>style.visibility</p:attrName>
                                        </p:attrNameLst>
                                      </p:cBhvr>
                                      <p:to>
                                        <p:strVal val="visible"/>
                                      </p:to>
                                    </p:set>
                                    <p:animEffect transition="in" filter="fade">
                                      <p:cBhvr>
                                        <p:cTn id="18" dur="500"/>
                                        <p:tgtEl>
                                          <p:spTgt spid="124"/>
                                        </p:tgtEl>
                                      </p:cBhvr>
                                    </p:animEffect>
                                  </p:childTnLst>
                                </p:cTn>
                              </p:par>
                              <p:par>
                                <p:cTn id="19" presetID="10" presetClass="entr" presetSubtype="0" fill="hold" nodeType="withEffect">
                                  <p:stCondLst>
                                    <p:cond delay="0"/>
                                  </p:stCondLst>
                                  <p:childTnLst>
                                    <p:set>
                                      <p:cBhvr>
                                        <p:cTn id="20" dur="1" fill="hold">
                                          <p:stCondLst>
                                            <p:cond delay="0"/>
                                          </p:stCondLst>
                                        </p:cTn>
                                        <p:tgtEl>
                                          <p:spTgt spid="125"/>
                                        </p:tgtEl>
                                        <p:attrNameLst>
                                          <p:attrName>style.visibility</p:attrName>
                                        </p:attrNameLst>
                                      </p:cBhvr>
                                      <p:to>
                                        <p:strVal val="visible"/>
                                      </p:to>
                                    </p:set>
                                    <p:animEffect transition="in" filter="fade">
                                      <p:cBhvr>
                                        <p:cTn id="21" dur="500"/>
                                        <p:tgtEl>
                                          <p:spTgt spid="125"/>
                                        </p:tgtEl>
                                      </p:cBhvr>
                                    </p:animEffect>
                                  </p:childTnLst>
                                </p:cTn>
                              </p:par>
                              <p:par>
                                <p:cTn id="22" presetID="10" presetClass="entr" presetSubtype="0" fill="hold"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7"/>
                                        </p:tgtEl>
                                        <p:attrNameLst>
                                          <p:attrName>style.visibility</p:attrName>
                                        </p:attrNameLst>
                                      </p:cBhvr>
                                      <p:to>
                                        <p:strVal val="visible"/>
                                      </p:to>
                                    </p:set>
                                    <p:animEffect transition="in" filter="fade">
                                      <p:cBhvr>
                                        <p:cTn id="29" dur="500"/>
                                        <p:tgtEl>
                                          <p:spTgt spid="127"/>
                                        </p:tgtEl>
                                      </p:cBhvr>
                                    </p:animEffect>
                                  </p:childTnLst>
                                </p:cTn>
                              </p:par>
                              <p:par>
                                <p:cTn id="30" presetID="10" presetClass="entr" presetSubtype="0" fill="hold"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500"/>
                                        <p:tgtEl>
                                          <p:spTgt spid="128"/>
                                        </p:tgtEl>
                                      </p:cBhvr>
                                    </p:animEffect>
                                  </p:childTnLst>
                                </p:cTn>
                              </p:par>
                              <p:par>
                                <p:cTn id="33" presetID="10" presetClass="entr" presetSubtype="0" fill="hold" nodeType="withEffect">
                                  <p:stCondLst>
                                    <p:cond delay="0"/>
                                  </p:stCondLst>
                                  <p:childTnLst>
                                    <p:set>
                                      <p:cBhvr>
                                        <p:cTn id="34" dur="1" fill="hold">
                                          <p:stCondLst>
                                            <p:cond delay="0"/>
                                          </p:stCondLst>
                                        </p:cTn>
                                        <p:tgtEl>
                                          <p:spTgt spid="129"/>
                                        </p:tgtEl>
                                        <p:attrNameLst>
                                          <p:attrName>style.visibility</p:attrName>
                                        </p:attrNameLst>
                                      </p:cBhvr>
                                      <p:to>
                                        <p:strVal val="visible"/>
                                      </p:to>
                                    </p:set>
                                    <p:animEffect transition="in" filter="fade">
                                      <p:cBhvr>
                                        <p:cTn id="35" dur="500"/>
                                        <p:tgtEl>
                                          <p:spTgt spid="1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par>
                                <p:cTn id="44" presetID="10" presetClass="entr" presetSubtype="0" fill="hold" nodeType="with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fade">
                                      <p:cBhvr>
                                        <p:cTn id="46"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
          <p:cNvSpPr txBox="1"/>
          <p:nvPr/>
        </p:nvSpPr>
        <p:spPr>
          <a:xfrm>
            <a:off x="1470298" y="328039"/>
            <a:ext cx="562355" cy="542925"/>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None/>
            </a:pPr>
            <a:r>
              <a:rPr lang="en-US" sz="2700" b="0" i="0" u="none" strike="noStrike" cap="none">
                <a:solidFill>
                  <a:schemeClr val="lt1"/>
                </a:solidFill>
                <a:latin typeface="Montserrat ExtraBold"/>
                <a:ea typeface="Montserrat ExtraBold"/>
                <a:cs typeface="Montserrat ExtraBold"/>
                <a:sym typeface="Montserrat ExtraBold"/>
              </a:rPr>
              <a:t>01</a:t>
            </a:r>
            <a:endParaRPr sz="1050" b="0" i="0" u="none" strike="noStrike" cap="none">
              <a:solidFill>
                <a:srgbClr val="000000"/>
              </a:solidFill>
              <a:latin typeface="Arial"/>
              <a:ea typeface="Arial"/>
              <a:cs typeface="Arial"/>
              <a:sym typeface="Arial"/>
            </a:endParaRPr>
          </a:p>
        </p:txBody>
      </p:sp>
      <p:sp>
        <p:nvSpPr>
          <p:cNvPr id="141" name="Google Shape;141;p5"/>
          <p:cNvSpPr/>
          <p:nvPr/>
        </p:nvSpPr>
        <p:spPr>
          <a:xfrm>
            <a:off x="1423025" y="261336"/>
            <a:ext cx="609628" cy="609628"/>
          </a:xfrm>
          <a:prstGeom prst="rect">
            <a:avLst/>
          </a:prstGeom>
          <a:noFill/>
          <a:ln w="9525" cap="flat" cmpd="sng">
            <a:solidFill>
              <a:srgbClr val="BA7C2E"/>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42" name="Google Shape;142;p5"/>
          <p:cNvSpPr txBox="1"/>
          <p:nvPr/>
        </p:nvSpPr>
        <p:spPr>
          <a:xfrm>
            <a:off x="2185396" y="369942"/>
            <a:ext cx="4773209" cy="39238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100" b="0" i="0" u="none" strike="noStrike" cap="none">
                <a:solidFill>
                  <a:schemeClr val="lt1"/>
                </a:solidFill>
                <a:latin typeface="Montserrat ExtraBold"/>
                <a:ea typeface="Montserrat ExtraBold"/>
                <a:cs typeface="Montserrat ExtraBold"/>
                <a:sym typeface="Montserrat ExtraBold"/>
              </a:rPr>
              <a:t>XÁC ĐỊNH DỰ ÁN</a:t>
            </a:r>
            <a:endParaRPr sz="1050" b="0" i="0" u="none" strike="noStrike" cap="none">
              <a:solidFill>
                <a:srgbClr val="000000"/>
              </a:solidFill>
              <a:latin typeface="Arial"/>
              <a:ea typeface="Arial"/>
              <a:cs typeface="Arial"/>
              <a:sym typeface="Arial"/>
            </a:endParaRPr>
          </a:p>
        </p:txBody>
      </p:sp>
      <p:sp>
        <p:nvSpPr>
          <p:cNvPr id="143" name="Google Shape;143;p5"/>
          <p:cNvSpPr txBox="1"/>
          <p:nvPr/>
        </p:nvSpPr>
        <p:spPr>
          <a:xfrm>
            <a:off x="4284987" y="1193925"/>
            <a:ext cx="3299873" cy="369302"/>
          </a:xfrm>
          <a:prstGeom prst="rect">
            <a:avLst/>
          </a:prstGeom>
          <a:noFill/>
          <a:ln>
            <a:noFill/>
          </a:ln>
        </p:spPr>
        <p:txBody>
          <a:bodyPr spcFirstLastPara="1" wrap="square" lIns="68550" tIns="34275" rIns="68550" bIns="34275" anchor="t" anchorCtr="0">
            <a:spAutoFit/>
          </a:bodyPr>
          <a:lstStyle/>
          <a:p>
            <a:pPr marL="0" marR="0" lvl="0" indent="0" algn="just" rtl="0">
              <a:lnSpc>
                <a:spcPct val="130000"/>
              </a:lnSpc>
              <a:spcBef>
                <a:spcPts val="0"/>
              </a:spcBef>
              <a:spcAft>
                <a:spcPts val="0"/>
              </a:spcAft>
              <a:buNone/>
            </a:pPr>
            <a:r>
              <a:rPr lang="en-US" sz="1500" b="1" i="0" u="none" strike="noStrike" cap="none">
                <a:solidFill>
                  <a:schemeClr val="lt1"/>
                </a:solidFill>
                <a:latin typeface="Montserrat ExtraBold"/>
                <a:ea typeface="Montserrat ExtraBold"/>
                <a:cs typeface="Montserrat ExtraBold"/>
                <a:sym typeface="Montserrat ExtraBold"/>
              </a:rPr>
              <a:t>Giới thiệu cửa hàng</a:t>
            </a:r>
            <a:endParaRPr sz="1050" b="1" i="0" u="none" strike="noStrike" cap="none">
              <a:solidFill>
                <a:srgbClr val="000000"/>
              </a:solidFill>
              <a:latin typeface="Montserrat ExtraBold"/>
              <a:ea typeface="Montserrat ExtraBold"/>
              <a:cs typeface="Montserrat ExtraBold"/>
              <a:sym typeface="Montserrat ExtraBold"/>
            </a:endParaRPr>
          </a:p>
        </p:txBody>
      </p:sp>
      <p:sp>
        <p:nvSpPr>
          <p:cNvPr id="144" name="Google Shape;144;p5"/>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05/20</a:t>
            </a:r>
            <a:endParaRPr sz="1050" b="0" i="0" u="none" strike="noStrike" cap="none">
              <a:solidFill>
                <a:srgbClr val="000000"/>
              </a:solidFill>
              <a:latin typeface="Arial"/>
              <a:ea typeface="Arial"/>
              <a:cs typeface="Arial"/>
              <a:sym typeface="Arial"/>
            </a:endParaRPr>
          </a:p>
        </p:txBody>
      </p:sp>
      <p:sp>
        <p:nvSpPr>
          <p:cNvPr id="145" name="Google Shape;145;p5"/>
          <p:cNvSpPr txBox="1"/>
          <p:nvPr/>
        </p:nvSpPr>
        <p:spPr>
          <a:xfrm>
            <a:off x="-6481996" y="1091080"/>
            <a:ext cx="5652655" cy="369302"/>
          </a:xfrm>
          <a:prstGeom prst="rect">
            <a:avLst/>
          </a:prstGeom>
          <a:noFill/>
          <a:ln>
            <a:noFill/>
          </a:ln>
        </p:spPr>
        <p:txBody>
          <a:bodyPr spcFirstLastPara="1" wrap="square" lIns="68550" tIns="34275" rIns="68550" bIns="34275" anchor="t" anchorCtr="0">
            <a:spAutoFit/>
          </a:bodyPr>
          <a:lstStyle/>
          <a:p>
            <a:pPr marL="0" marR="0" lvl="0" indent="0" algn="just" rtl="0">
              <a:lnSpc>
                <a:spcPct val="130000"/>
              </a:lnSpc>
              <a:spcBef>
                <a:spcPts val="0"/>
              </a:spcBef>
              <a:spcAft>
                <a:spcPts val="0"/>
              </a:spcAft>
              <a:buNone/>
            </a:pPr>
            <a:r>
              <a:rPr lang="en-US" sz="1500" b="1" i="1" u="none" strike="noStrike" cap="none">
                <a:solidFill>
                  <a:schemeClr val="lt1"/>
                </a:solidFill>
                <a:latin typeface="Arial"/>
                <a:ea typeface="Arial"/>
                <a:cs typeface="Arial"/>
                <a:sym typeface="Arial"/>
              </a:rPr>
              <a:t>Yêu cầu hệ thống</a:t>
            </a:r>
            <a:endParaRPr sz="1050" b="0" i="0" u="none" strike="noStrike" cap="none">
              <a:solidFill>
                <a:srgbClr val="000000"/>
              </a:solidFill>
              <a:latin typeface="Arial"/>
              <a:ea typeface="Arial"/>
              <a:cs typeface="Arial"/>
              <a:sym typeface="Arial"/>
            </a:endParaRPr>
          </a:p>
        </p:txBody>
      </p:sp>
      <p:pic>
        <p:nvPicPr>
          <p:cNvPr id="146" name="Google Shape;146;p5"/>
          <p:cNvPicPr preferRelativeResize="0"/>
          <p:nvPr/>
        </p:nvPicPr>
        <p:blipFill rotWithShape="1">
          <a:blip r:embed="rId3">
            <a:alphaModFix/>
          </a:blip>
          <a:srcRect/>
          <a:stretch/>
        </p:blipFill>
        <p:spPr>
          <a:xfrm>
            <a:off x="-6097341" y="1879643"/>
            <a:ext cx="1182721" cy="1182721"/>
          </a:xfrm>
          <a:prstGeom prst="rect">
            <a:avLst/>
          </a:prstGeom>
          <a:noFill/>
          <a:ln>
            <a:noFill/>
          </a:ln>
        </p:spPr>
      </p:pic>
      <p:pic>
        <p:nvPicPr>
          <p:cNvPr id="147" name="Google Shape;147;p5"/>
          <p:cNvPicPr preferRelativeResize="0"/>
          <p:nvPr/>
        </p:nvPicPr>
        <p:blipFill rotWithShape="1">
          <a:blip r:embed="rId4">
            <a:alphaModFix/>
          </a:blip>
          <a:srcRect/>
          <a:stretch/>
        </p:blipFill>
        <p:spPr>
          <a:xfrm>
            <a:off x="-3820597" y="1659920"/>
            <a:ext cx="1402443" cy="1402443"/>
          </a:xfrm>
          <a:prstGeom prst="rect">
            <a:avLst/>
          </a:prstGeom>
          <a:noFill/>
          <a:ln>
            <a:noFill/>
          </a:ln>
        </p:spPr>
      </p:pic>
      <p:pic>
        <p:nvPicPr>
          <p:cNvPr id="148" name="Google Shape;148;p5"/>
          <p:cNvPicPr preferRelativeResize="0"/>
          <p:nvPr/>
        </p:nvPicPr>
        <p:blipFill rotWithShape="1">
          <a:blip r:embed="rId5">
            <a:alphaModFix/>
          </a:blip>
          <a:srcRect/>
          <a:stretch/>
        </p:blipFill>
        <p:spPr>
          <a:xfrm>
            <a:off x="-1520611" y="1771398"/>
            <a:ext cx="1294198" cy="1294198"/>
          </a:xfrm>
          <a:prstGeom prst="rect">
            <a:avLst/>
          </a:prstGeom>
          <a:noFill/>
          <a:ln>
            <a:noFill/>
          </a:ln>
        </p:spPr>
      </p:pic>
      <p:sp>
        <p:nvSpPr>
          <p:cNvPr id="149" name="Google Shape;149;p5"/>
          <p:cNvSpPr txBox="1"/>
          <p:nvPr/>
        </p:nvSpPr>
        <p:spPr>
          <a:xfrm>
            <a:off x="-6340975" y="3301311"/>
            <a:ext cx="1731452" cy="339293"/>
          </a:xfrm>
          <a:prstGeom prst="rect">
            <a:avLst/>
          </a:prstGeom>
          <a:noFill/>
          <a:ln>
            <a:noFill/>
          </a:ln>
        </p:spPr>
        <p:txBody>
          <a:bodyPr spcFirstLastPara="1" wrap="square" lIns="68550" tIns="34275" rIns="68550" bIns="34275" anchor="t" anchorCtr="0">
            <a:spAutoFit/>
          </a:bodyPr>
          <a:lstStyle/>
          <a:p>
            <a:pPr marL="0" marR="0" lvl="0" indent="0" algn="ctr" rtl="0">
              <a:lnSpc>
                <a:spcPct val="130000"/>
              </a:lnSpc>
              <a:spcBef>
                <a:spcPts val="0"/>
              </a:spcBef>
              <a:spcAft>
                <a:spcPts val="0"/>
              </a:spcAft>
              <a:buNone/>
            </a:pPr>
            <a:r>
              <a:rPr lang="en-US" sz="1350" b="1" i="0" u="none" strike="noStrike" cap="none">
                <a:solidFill>
                  <a:schemeClr val="lt1"/>
                </a:solidFill>
                <a:latin typeface="Arial"/>
                <a:ea typeface="Arial"/>
                <a:cs typeface="Arial"/>
                <a:sym typeface="Arial"/>
              </a:rPr>
              <a:t>Đầy đủ chức năng</a:t>
            </a:r>
            <a:endParaRPr sz="1050" b="0" i="0" u="none" strike="noStrike" cap="none">
              <a:solidFill>
                <a:srgbClr val="000000"/>
              </a:solidFill>
              <a:latin typeface="Arial"/>
              <a:ea typeface="Arial"/>
              <a:cs typeface="Arial"/>
              <a:sym typeface="Arial"/>
            </a:endParaRPr>
          </a:p>
        </p:txBody>
      </p:sp>
      <p:sp>
        <p:nvSpPr>
          <p:cNvPr id="150" name="Google Shape;150;p5"/>
          <p:cNvSpPr txBox="1"/>
          <p:nvPr/>
        </p:nvSpPr>
        <p:spPr>
          <a:xfrm>
            <a:off x="-4104999" y="3301311"/>
            <a:ext cx="1731452" cy="339293"/>
          </a:xfrm>
          <a:prstGeom prst="rect">
            <a:avLst/>
          </a:prstGeom>
          <a:noFill/>
          <a:ln>
            <a:noFill/>
          </a:ln>
        </p:spPr>
        <p:txBody>
          <a:bodyPr spcFirstLastPara="1" wrap="square" lIns="68550" tIns="34275" rIns="68550" bIns="34275" anchor="t" anchorCtr="0">
            <a:spAutoFit/>
          </a:bodyPr>
          <a:lstStyle/>
          <a:p>
            <a:pPr marL="0" marR="0" lvl="0" indent="0" algn="ctr" rtl="0">
              <a:lnSpc>
                <a:spcPct val="130000"/>
              </a:lnSpc>
              <a:spcBef>
                <a:spcPts val="0"/>
              </a:spcBef>
              <a:spcAft>
                <a:spcPts val="0"/>
              </a:spcAft>
              <a:buNone/>
            </a:pPr>
            <a:r>
              <a:rPr lang="en-US" sz="1350" b="1" i="0" u="none" strike="noStrike" cap="none">
                <a:solidFill>
                  <a:schemeClr val="lt1"/>
                </a:solidFill>
                <a:latin typeface="Arial"/>
                <a:ea typeface="Arial"/>
                <a:cs typeface="Arial"/>
                <a:sym typeface="Arial"/>
              </a:rPr>
              <a:t>Dễ sử dụng</a:t>
            </a:r>
            <a:endParaRPr sz="1050" b="0" i="0" u="none" strike="noStrike" cap="none">
              <a:solidFill>
                <a:srgbClr val="000000"/>
              </a:solidFill>
              <a:latin typeface="Arial"/>
              <a:ea typeface="Arial"/>
              <a:cs typeface="Arial"/>
              <a:sym typeface="Arial"/>
            </a:endParaRPr>
          </a:p>
        </p:txBody>
      </p:sp>
      <p:sp>
        <p:nvSpPr>
          <p:cNvPr id="151" name="Google Shape;151;p5"/>
          <p:cNvSpPr txBox="1"/>
          <p:nvPr/>
        </p:nvSpPr>
        <p:spPr>
          <a:xfrm>
            <a:off x="-1739239" y="3301311"/>
            <a:ext cx="1731452" cy="339293"/>
          </a:xfrm>
          <a:prstGeom prst="rect">
            <a:avLst/>
          </a:prstGeom>
          <a:noFill/>
          <a:ln>
            <a:noFill/>
          </a:ln>
        </p:spPr>
        <p:txBody>
          <a:bodyPr spcFirstLastPara="1" wrap="square" lIns="68550" tIns="34275" rIns="68550" bIns="34275" anchor="t" anchorCtr="0">
            <a:spAutoFit/>
          </a:bodyPr>
          <a:lstStyle/>
          <a:p>
            <a:pPr marL="0" marR="0" lvl="0" indent="0" algn="ctr" rtl="0">
              <a:lnSpc>
                <a:spcPct val="130000"/>
              </a:lnSpc>
              <a:spcBef>
                <a:spcPts val="0"/>
              </a:spcBef>
              <a:spcAft>
                <a:spcPts val="0"/>
              </a:spcAft>
              <a:buNone/>
            </a:pPr>
            <a:r>
              <a:rPr lang="en-US" sz="1350" b="1" i="0" u="none" strike="noStrike" cap="none">
                <a:solidFill>
                  <a:schemeClr val="lt1"/>
                </a:solidFill>
                <a:latin typeface="Arial"/>
                <a:ea typeface="Arial"/>
                <a:cs typeface="Arial"/>
                <a:sym typeface="Arial"/>
              </a:rPr>
              <a:t>Đẹp</a:t>
            </a:r>
            <a:endParaRPr sz="1050" b="0" i="0" u="none" strike="noStrike" cap="none">
              <a:solidFill>
                <a:srgbClr val="000000"/>
              </a:solidFill>
              <a:latin typeface="Arial"/>
              <a:ea typeface="Arial"/>
              <a:cs typeface="Arial"/>
              <a:sym typeface="Arial"/>
            </a:endParaRPr>
          </a:p>
        </p:txBody>
      </p:sp>
      <p:pic>
        <p:nvPicPr>
          <p:cNvPr id="152" name="Google Shape;152;p5" descr="Transferrable Skills - The Campus Career Coach"/>
          <p:cNvPicPr preferRelativeResize="0"/>
          <p:nvPr/>
        </p:nvPicPr>
        <p:blipFill rotWithShape="1">
          <a:blip r:embed="rId6">
            <a:alphaModFix/>
          </a:blip>
          <a:srcRect/>
          <a:stretch/>
        </p:blipFill>
        <p:spPr>
          <a:xfrm>
            <a:off x="828377" y="1196925"/>
            <a:ext cx="2339219" cy="3193527"/>
          </a:xfrm>
          <a:prstGeom prst="rect">
            <a:avLst/>
          </a:prstGeom>
          <a:noFill/>
          <a:ln>
            <a:noFill/>
          </a:ln>
        </p:spPr>
      </p:pic>
      <p:sp>
        <p:nvSpPr>
          <p:cNvPr id="153" name="Google Shape;153;p5"/>
          <p:cNvSpPr txBox="1"/>
          <p:nvPr/>
        </p:nvSpPr>
        <p:spPr>
          <a:xfrm>
            <a:off x="4284986" y="1753357"/>
            <a:ext cx="3299873" cy="369302"/>
          </a:xfrm>
          <a:prstGeom prst="rect">
            <a:avLst/>
          </a:prstGeom>
          <a:noFill/>
          <a:ln>
            <a:noFill/>
          </a:ln>
        </p:spPr>
        <p:txBody>
          <a:bodyPr spcFirstLastPara="1" wrap="square" lIns="68550" tIns="34275" rIns="68550" bIns="34275" anchor="t" anchorCtr="0">
            <a:spAutoFit/>
          </a:bodyPr>
          <a:lstStyle/>
          <a:p>
            <a:pPr marL="0" marR="0" lvl="0" indent="0" algn="just" rtl="0">
              <a:lnSpc>
                <a:spcPct val="130000"/>
              </a:lnSpc>
              <a:spcBef>
                <a:spcPts val="0"/>
              </a:spcBef>
              <a:spcAft>
                <a:spcPts val="0"/>
              </a:spcAft>
              <a:buNone/>
            </a:pPr>
            <a:r>
              <a:rPr lang="en-US" sz="1500" b="1" i="0" u="none" strike="noStrike" cap="none">
                <a:solidFill>
                  <a:schemeClr val="lt1"/>
                </a:solidFill>
                <a:latin typeface="Montserrat ExtraBold"/>
                <a:ea typeface="Montserrat ExtraBold"/>
                <a:cs typeface="Montserrat ExtraBold"/>
                <a:sym typeface="Montserrat ExtraBold"/>
              </a:rPr>
              <a:t>Phác thảo dự án</a:t>
            </a:r>
            <a:endParaRPr sz="1050" b="0" i="0" u="none" strike="noStrike" cap="none">
              <a:solidFill>
                <a:srgbClr val="000000"/>
              </a:solidFill>
              <a:latin typeface="Montserrat ExtraBold"/>
              <a:ea typeface="Montserrat ExtraBold"/>
              <a:cs typeface="Montserrat ExtraBold"/>
              <a:sym typeface="Montserrat ExtraBold"/>
            </a:endParaRPr>
          </a:p>
        </p:txBody>
      </p:sp>
      <p:sp>
        <p:nvSpPr>
          <p:cNvPr id="154" name="Google Shape;154;p5"/>
          <p:cNvSpPr txBox="1"/>
          <p:nvPr/>
        </p:nvSpPr>
        <p:spPr>
          <a:xfrm>
            <a:off x="4295823" y="2312789"/>
            <a:ext cx="3299873" cy="369302"/>
          </a:xfrm>
          <a:prstGeom prst="rect">
            <a:avLst/>
          </a:prstGeom>
          <a:noFill/>
          <a:ln>
            <a:noFill/>
          </a:ln>
        </p:spPr>
        <p:txBody>
          <a:bodyPr spcFirstLastPara="1" wrap="square" lIns="68550" tIns="34275" rIns="68550" bIns="34275" anchor="t" anchorCtr="0">
            <a:spAutoFit/>
          </a:bodyPr>
          <a:lstStyle/>
          <a:p>
            <a:pPr marL="0" marR="0" lvl="0" indent="0" algn="just" rtl="0">
              <a:lnSpc>
                <a:spcPct val="130000"/>
              </a:lnSpc>
              <a:spcBef>
                <a:spcPts val="0"/>
              </a:spcBef>
              <a:spcAft>
                <a:spcPts val="0"/>
              </a:spcAft>
              <a:buNone/>
            </a:pPr>
            <a:r>
              <a:rPr lang="en-US" sz="1500" b="1" i="0" u="none" strike="noStrike" cap="none">
                <a:solidFill>
                  <a:schemeClr val="lt1"/>
                </a:solidFill>
                <a:latin typeface="Montserrat ExtraBold"/>
                <a:ea typeface="Montserrat ExtraBold"/>
                <a:cs typeface="Montserrat ExtraBold"/>
                <a:sym typeface="Montserrat ExtraBold"/>
              </a:rPr>
              <a:t>Danh sách tổ dự án</a:t>
            </a:r>
            <a:endParaRPr sz="1050" b="0" i="0" u="none" strike="noStrike" cap="none">
              <a:solidFill>
                <a:srgbClr val="000000"/>
              </a:solidFill>
              <a:latin typeface="Montserrat ExtraBold"/>
              <a:ea typeface="Montserrat ExtraBold"/>
              <a:cs typeface="Montserrat ExtraBold"/>
              <a:sym typeface="Montserrat ExtraBold"/>
            </a:endParaRPr>
          </a:p>
        </p:txBody>
      </p:sp>
      <p:sp>
        <p:nvSpPr>
          <p:cNvPr id="155" name="Google Shape;155;p5"/>
          <p:cNvSpPr txBox="1"/>
          <p:nvPr/>
        </p:nvSpPr>
        <p:spPr>
          <a:xfrm>
            <a:off x="4284985" y="2877712"/>
            <a:ext cx="3299873" cy="369302"/>
          </a:xfrm>
          <a:prstGeom prst="rect">
            <a:avLst/>
          </a:prstGeom>
          <a:noFill/>
          <a:ln>
            <a:noFill/>
          </a:ln>
        </p:spPr>
        <p:txBody>
          <a:bodyPr spcFirstLastPara="1" wrap="square" lIns="68550" tIns="34275" rIns="68550" bIns="34275" anchor="t" anchorCtr="0">
            <a:spAutoFit/>
          </a:bodyPr>
          <a:lstStyle/>
          <a:p>
            <a:pPr marL="0" marR="0" lvl="0" indent="0" algn="just" rtl="0">
              <a:lnSpc>
                <a:spcPct val="130000"/>
              </a:lnSpc>
              <a:spcBef>
                <a:spcPts val="0"/>
              </a:spcBef>
              <a:spcAft>
                <a:spcPts val="0"/>
              </a:spcAft>
              <a:buNone/>
            </a:pPr>
            <a:r>
              <a:rPr lang="en-US" sz="1500" b="1" i="0" u="none" strike="noStrike" cap="none">
                <a:solidFill>
                  <a:schemeClr val="lt1"/>
                </a:solidFill>
                <a:latin typeface="Montserrat ExtraBold"/>
                <a:ea typeface="Montserrat ExtraBold"/>
                <a:cs typeface="Montserrat ExtraBold"/>
                <a:sym typeface="Montserrat ExtraBold"/>
              </a:rPr>
              <a:t>Ma trận trách nhiệm</a:t>
            </a:r>
            <a:endParaRPr sz="1050" b="0" i="0" u="none" strike="noStrike" cap="none">
              <a:solidFill>
                <a:srgbClr val="000000"/>
              </a:solidFill>
              <a:latin typeface="Montserrat ExtraBold"/>
              <a:ea typeface="Montserrat ExtraBold"/>
              <a:cs typeface="Montserrat ExtraBold"/>
              <a:sym typeface="Montserrat ExtraBold"/>
            </a:endParaRPr>
          </a:p>
        </p:txBody>
      </p:sp>
      <p:sp>
        <p:nvSpPr>
          <p:cNvPr id="156" name="Google Shape;156;p5"/>
          <p:cNvSpPr txBox="1"/>
          <p:nvPr/>
        </p:nvSpPr>
        <p:spPr>
          <a:xfrm>
            <a:off x="4295823" y="3393508"/>
            <a:ext cx="3651912" cy="369302"/>
          </a:xfrm>
          <a:prstGeom prst="rect">
            <a:avLst/>
          </a:prstGeom>
          <a:noFill/>
          <a:ln>
            <a:noFill/>
          </a:ln>
        </p:spPr>
        <p:txBody>
          <a:bodyPr spcFirstLastPara="1" wrap="square" lIns="68550" tIns="34275" rIns="68550" bIns="34275" anchor="t" anchorCtr="0">
            <a:spAutoFit/>
          </a:bodyPr>
          <a:lstStyle/>
          <a:p>
            <a:pPr marL="0" marR="0" lvl="0" indent="0" algn="just" rtl="0">
              <a:lnSpc>
                <a:spcPct val="130000"/>
              </a:lnSpc>
              <a:spcBef>
                <a:spcPts val="0"/>
              </a:spcBef>
              <a:spcAft>
                <a:spcPts val="0"/>
              </a:spcAft>
              <a:buNone/>
            </a:pPr>
            <a:r>
              <a:rPr lang="en-US" sz="1500" b="1" i="0" u="none" strike="noStrike" cap="none">
                <a:solidFill>
                  <a:schemeClr val="lt1"/>
                </a:solidFill>
                <a:latin typeface="Montserrat ExtraBold"/>
                <a:ea typeface="Montserrat ExtraBold"/>
                <a:cs typeface="Montserrat ExtraBold"/>
                <a:sym typeface="Montserrat ExtraBold"/>
              </a:rPr>
              <a:t>Công cụ và môi trường phát triển</a:t>
            </a:r>
            <a:endParaRPr sz="1050" b="0" i="0" u="none" strike="noStrike" cap="none">
              <a:solidFill>
                <a:srgbClr val="000000"/>
              </a:solidFill>
              <a:latin typeface="Montserrat ExtraBold"/>
              <a:ea typeface="Montserrat ExtraBold"/>
              <a:cs typeface="Montserrat ExtraBold"/>
              <a:sym typeface="Montserrat ExtraBold"/>
            </a:endParaRPr>
          </a:p>
        </p:txBody>
      </p:sp>
      <p:sp>
        <p:nvSpPr>
          <p:cNvPr id="157" name="Google Shape;157;p5"/>
          <p:cNvSpPr txBox="1"/>
          <p:nvPr/>
        </p:nvSpPr>
        <p:spPr>
          <a:xfrm>
            <a:off x="4295824" y="3924897"/>
            <a:ext cx="3299873" cy="369302"/>
          </a:xfrm>
          <a:prstGeom prst="rect">
            <a:avLst/>
          </a:prstGeom>
          <a:noFill/>
          <a:ln>
            <a:noFill/>
          </a:ln>
        </p:spPr>
        <p:txBody>
          <a:bodyPr spcFirstLastPara="1" wrap="square" lIns="68550" tIns="34275" rIns="68550" bIns="34275" anchor="t" anchorCtr="0">
            <a:spAutoFit/>
          </a:bodyPr>
          <a:lstStyle/>
          <a:p>
            <a:pPr marL="0" marR="0" lvl="0" indent="0" algn="just" rtl="0">
              <a:lnSpc>
                <a:spcPct val="130000"/>
              </a:lnSpc>
              <a:spcBef>
                <a:spcPts val="0"/>
              </a:spcBef>
              <a:spcAft>
                <a:spcPts val="0"/>
              </a:spcAft>
              <a:buNone/>
            </a:pPr>
            <a:r>
              <a:rPr lang="en-US" sz="1500" b="1" i="0" u="none" strike="noStrike" cap="none">
                <a:solidFill>
                  <a:schemeClr val="lt1"/>
                </a:solidFill>
                <a:latin typeface="Montserrat ExtraBold"/>
                <a:ea typeface="Montserrat ExtraBold"/>
                <a:cs typeface="Montserrat ExtraBold"/>
                <a:sym typeface="Montserrat ExtraBold"/>
              </a:rPr>
              <a:t>Tổng mức đầu tư</a:t>
            </a:r>
            <a:endParaRPr sz="1050" b="0" i="0" u="none" strike="noStrike" cap="none">
              <a:solidFill>
                <a:srgbClr val="000000"/>
              </a:solidFill>
              <a:latin typeface="Montserrat ExtraBold"/>
              <a:ea typeface="Montserrat ExtraBold"/>
              <a:cs typeface="Montserrat ExtraBold"/>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5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500"/>
                                        <p:tgtEl>
                                          <p:spTgt spid="1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Effect transition="in" filter="fade">
                                      <p:cBhvr>
                                        <p:cTn id="22" dur="500"/>
                                        <p:tgtEl>
                                          <p:spTgt spid="1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500"/>
                                        <p:tgtEl>
                                          <p:spTgt spid="1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fade">
                                      <p:cBhvr>
                                        <p:cTn id="3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6"/>
          <p:cNvSpPr/>
          <p:nvPr/>
        </p:nvSpPr>
        <p:spPr>
          <a:xfrm rot="10800000">
            <a:off x="7055672" y="2797101"/>
            <a:ext cx="360332" cy="429309"/>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sp>
        <p:nvSpPr>
          <p:cNvPr id="163" name="Google Shape;163;p6"/>
          <p:cNvSpPr txBox="1"/>
          <p:nvPr/>
        </p:nvSpPr>
        <p:spPr>
          <a:xfrm>
            <a:off x="608784" y="1188958"/>
            <a:ext cx="189871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chemeClr val="lt1"/>
                </a:solidFill>
                <a:latin typeface="Montserrat ExtraBold"/>
                <a:ea typeface="Montserrat ExtraBold"/>
                <a:cs typeface="Montserrat ExtraBold"/>
                <a:sym typeface="Montserrat ExtraBold"/>
              </a:rPr>
              <a:t>Bảng</a:t>
            </a:r>
            <a:r>
              <a:rPr lang="en-US" sz="1600" b="1" i="1" u="none" strike="noStrike" cap="none" dirty="0">
                <a:solidFill>
                  <a:schemeClr val="lt1"/>
                </a:solidFill>
                <a:latin typeface="Montserrat ExtraBold"/>
                <a:ea typeface="Montserrat ExtraBold"/>
                <a:cs typeface="Montserrat ExtraBold"/>
                <a:sym typeface="Montserrat ExtraBold"/>
              </a:rPr>
              <a:t> </a:t>
            </a:r>
            <a:r>
              <a:rPr lang="en-US" sz="1600" b="1" i="1" u="none" strike="noStrike" cap="none" dirty="0" err="1">
                <a:solidFill>
                  <a:schemeClr val="lt1"/>
                </a:solidFill>
                <a:latin typeface="Montserrat ExtraBold"/>
                <a:ea typeface="Montserrat ExtraBold"/>
                <a:cs typeface="Montserrat ExtraBold"/>
                <a:sym typeface="Montserrat ExtraBold"/>
              </a:rPr>
              <a:t>công</a:t>
            </a:r>
            <a:r>
              <a:rPr lang="en-US" sz="1600" b="1" i="1" u="none" strike="noStrike" cap="none" dirty="0">
                <a:solidFill>
                  <a:schemeClr val="lt1"/>
                </a:solidFill>
                <a:latin typeface="Montserrat ExtraBold"/>
                <a:ea typeface="Montserrat ExtraBold"/>
                <a:cs typeface="Montserrat ExtraBold"/>
                <a:sym typeface="Montserrat ExtraBold"/>
              </a:rPr>
              <a:t> </a:t>
            </a:r>
            <a:r>
              <a:rPr lang="en-US" sz="1600" b="1" i="1" u="none" strike="noStrike" cap="none" dirty="0" err="1">
                <a:solidFill>
                  <a:schemeClr val="lt1"/>
                </a:solidFill>
                <a:latin typeface="Montserrat ExtraBold"/>
                <a:ea typeface="Montserrat ExtraBold"/>
                <a:cs typeface="Montserrat ExtraBold"/>
                <a:sym typeface="Montserrat ExtraBold"/>
              </a:rPr>
              <a:t>việc</a:t>
            </a:r>
            <a:r>
              <a:rPr lang="en-US" sz="1600" b="1" i="1" u="none" strike="noStrike" cap="none" dirty="0">
                <a:solidFill>
                  <a:schemeClr val="lt1"/>
                </a:solidFill>
                <a:latin typeface="Montserrat ExtraBold"/>
                <a:ea typeface="Montserrat ExtraBold"/>
                <a:cs typeface="Montserrat ExtraBold"/>
                <a:sym typeface="Montserrat ExtraBold"/>
              </a:rPr>
              <a:t> </a:t>
            </a:r>
            <a:r>
              <a:rPr lang="en-US" sz="1600" b="1" i="1" u="none" strike="noStrike" cap="none" dirty="0" err="1">
                <a:solidFill>
                  <a:schemeClr val="lt1"/>
                </a:solidFill>
                <a:latin typeface="Montserrat ExtraBold"/>
                <a:ea typeface="Montserrat ExtraBold"/>
                <a:cs typeface="Montserrat ExtraBold"/>
                <a:sym typeface="Montserrat ExtraBold"/>
              </a:rPr>
              <a:t>và</a:t>
            </a:r>
            <a:r>
              <a:rPr lang="en-US" sz="1600" b="1" i="1" u="none" strike="noStrike" cap="none" dirty="0">
                <a:solidFill>
                  <a:schemeClr val="lt1"/>
                </a:solidFill>
                <a:latin typeface="Montserrat ExtraBold"/>
                <a:ea typeface="Montserrat ExtraBold"/>
                <a:cs typeface="Montserrat ExtraBold"/>
                <a:sym typeface="Montserrat ExtraBold"/>
              </a:rPr>
              <a:t> </a:t>
            </a:r>
            <a:r>
              <a:rPr lang="en-US" sz="1600" b="1" i="1" u="none" strike="noStrike" cap="none" dirty="0" err="1">
                <a:solidFill>
                  <a:schemeClr val="lt1"/>
                </a:solidFill>
                <a:latin typeface="Montserrat ExtraBold"/>
                <a:ea typeface="Montserrat ExtraBold"/>
                <a:cs typeface="Montserrat ExtraBold"/>
                <a:sym typeface="Montserrat ExtraBold"/>
              </a:rPr>
              <a:t>ước</a:t>
            </a:r>
            <a:r>
              <a:rPr lang="en-US" sz="1600" b="1" i="1" u="none" strike="noStrike" cap="none" dirty="0">
                <a:solidFill>
                  <a:schemeClr val="lt1"/>
                </a:solidFill>
                <a:latin typeface="Montserrat ExtraBold"/>
                <a:ea typeface="Montserrat ExtraBold"/>
                <a:cs typeface="Montserrat ExtraBold"/>
                <a:sym typeface="Montserrat ExtraBold"/>
              </a:rPr>
              <a:t> </a:t>
            </a:r>
            <a:r>
              <a:rPr lang="en-US" sz="1600" b="1" i="1" u="none" strike="noStrike" cap="none" dirty="0" err="1">
                <a:solidFill>
                  <a:schemeClr val="lt1"/>
                </a:solidFill>
                <a:latin typeface="Montserrat ExtraBold"/>
                <a:ea typeface="Montserrat ExtraBold"/>
                <a:cs typeface="Montserrat ExtraBold"/>
                <a:sym typeface="Montserrat ExtraBold"/>
              </a:rPr>
              <a:t>lượng</a:t>
            </a:r>
            <a:r>
              <a:rPr lang="en-US" sz="1600" b="1" i="1" u="none" strike="noStrike" cap="none" dirty="0">
                <a:solidFill>
                  <a:schemeClr val="lt1"/>
                </a:solidFill>
                <a:latin typeface="Montserrat ExtraBold"/>
                <a:ea typeface="Montserrat ExtraBold"/>
                <a:cs typeface="Montserrat ExtraBold"/>
                <a:sym typeface="Montserrat ExtraBold"/>
              </a:rPr>
              <a:t> </a:t>
            </a:r>
            <a:r>
              <a:rPr lang="en-US" sz="1600" b="1" i="1" u="none" strike="noStrike" cap="none" dirty="0" err="1">
                <a:solidFill>
                  <a:schemeClr val="lt1"/>
                </a:solidFill>
                <a:latin typeface="Montserrat ExtraBold"/>
                <a:ea typeface="Montserrat ExtraBold"/>
                <a:cs typeface="Montserrat ExtraBold"/>
                <a:sym typeface="Montserrat ExtraBold"/>
              </a:rPr>
              <a:t>thời</a:t>
            </a:r>
            <a:r>
              <a:rPr lang="en-US" sz="1600" b="1" i="1" u="none" strike="noStrike" cap="none" dirty="0">
                <a:solidFill>
                  <a:schemeClr val="lt1"/>
                </a:solidFill>
                <a:latin typeface="Montserrat ExtraBold"/>
                <a:ea typeface="Montserrat ExtraBold"/>
                <a:cs typeface="Montserrat ExtraBold"/>
                <a:sym typeface="Montserrat ExtraBold"/>
              </a:rPr>
              <a:t> </a:t>
            </a:r>
            <a:r>
              <a:rPr lang="en-US" sz="1600" b="1" i="1" u="none" strike="noStrike" cap="none" dirty="0" err="1">
                <a:solidFill>
                  <a:schemeClr val="lt1"/>
                </a:solidFill>
                <a:latin typeface="Montserrat ExtraBold"/>
                <a:ea typeface="Montserrat ExtraBold"/>
                <a:cs typeface="Montserrat ExtraBold"/>
                <a:sym typeface="Montserrat ExtraBold"/>
              </a:rPr>
              <a:t>gian</a:t>
            </a:r>
            <a:endParaRPr dirty="0"/>
          </a:p>
        </p:txBody>
      </p:sp>
      <p:sp>
        <p:nvSpPr>
          <p:cNvPr id="164" name="Google Shape;164;p6"/>
          <p:cNvSpPr/>
          <p:nvPr/>
        </p:nvSpPr>
        <p:spPr>
          <a:xfrm rot="-8194436">
            <a:off x="7349195" y="2031814"/>
            <a:ext cx="1421613" cy="1368164"/>
          </a:xfrm>
          <a:custGeom>
            <a:avLst/>
            <a:gdLst/>
            <a:ahLst/>
            <a:cxnLst/>
            <a:rect l="l" t="t" r="r" b="b"/>
            <a:pathLst>
              <a:path w="1416297" h="1353657" extrusionOk="0">
                <a:moveTo>
                  <a:pt x="1416297" y="338657"/>
                </a:moveTo>
                <a:lnTo>
                  <a:pt x="342330" y="1353657"/>
                </a:lnTo>
                <a:lnTo>
                  <a:pt x="340597" y="1352019"/>
                </a:lnTo>
                <a:lnTo>
                  <a:pt x="1" y="1352019"/>
                </a:lnTo>
                <a:lnTo>
                  <a:pt x="0" y="1030124"/>
                </a:lnTo>
                <a:lnTo>
                  <a:pt x="2" y="1030125"/>
                </a:lnTo>
                <a:lnTo>
                  <a:pt x="1089972" y="0"/>
                </a:lnTo>
                <a:close/>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65" name="Google Shape;165;p6"/>
          <p:cNvSpPr/>
          <p:nvPr/>
        </p:nvSpPr>
        <p:spPr>
          <a:xfrm>
            <a:off x="2381597" y="3264241"/>
            <a:ext cx="1728000" cy="47063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sp>
        <p:nvSpPr>
          <p:cNvPr id="166" name="Google Shape;166;p6"/>
          <p:cNvSpPr/>
          <p:nvPr/>
        </p:nvSpPr>
        <p:spPr>
          <a:xfrm>
            <a:off x="2829059" y="2591141"/>
            <a:ext cx="2023397" cy="47063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sp>
        <p:nvSpPr>
          <p:cNvPr id="167" name="Google Shape;167;p6"/>
          <p:cNvSpPr/>
          <p:nvPr/>
        </p:nvSpPr>
        <p:spPr>
          <a:xfrm>
            <a:off x="3837417" y="2477476"/>
            <a:ext cx="1728000" cy="47063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sp>
        <p:nvSpPr>
          <p:cNvPr id="168" name="Google Shape;168;p6"/>
          <p:cNvSpPr txBox="1"/>
          <p:nvPr/>
        </p:nvSpPr>
        <p:spPr>
          <a:xfrm>
            <a:off x="723231" y="2755341"/>
            <a:ext cx="1188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Montserrat ExtraBold"/>
                <a:ea typeface="Montserrat ExtraBold"/>
                <a:cs typeface="Montserrat ExtraBold"/>
                <a:sym typeface="Montserrat ExtraBold"/>
              </a:rPr>
              <a:t>01</a:t>
            </a:r>
            <a:endParaRPr/>
          </a:p>
        </p:txBody>
      </p:sp>
      <p:sp>
        <p:nvSpPr>
          <p:cNvPr id="169" name="Google Shape;169;p6"/>
          <p:cNvSpPr/>
          <p:nvPr/>
        </p:nvSpPr>
        <p:spPr>
          <a:xfrm>
            <a:off x="2032554" y="3295124"/>
            <a:ext cx="180000" cy="216000"/>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sp>
        <p:nvSpPr>
          <p:cNvPr id="170" name="Google Shape;170;p6"/>
          <p:cNvSpPr/>
          <p:nvPr/>
        </p:nvSpPr>
        <p:spPr>
          <a:xfrm>
            <a:off x="4793172" y="2266424"/>
            <a:ext cx="187326" cy="315607"/>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sp>
        <p:nvSpPr>
          <p:cNvPr id="171" name="Google Shape;171;p6"/>
          <p:cNvSpPr/>
          <p:nvPr/>
        </p:nvSpPr>
        <p:spPr>
          <a:xfrm rot="10800000">
            <a:off x="2941065" y="2925332"/>
            <a:ext cx="282256" cy="292065"/>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sp>
        <p:nvSpPr>
          <p:cNvPr id="172" name="Google Shape;172;p6"/>
          <p:cNvSpPr txBox="1"/>
          <p:nvPr/>
        </p:nvSpPr>
        <p:spPr>
          <a:xfrm>
            <a:off x="4280666" y="1198789"/>
            <a:ext cx="18306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chemeClr val="lt1"/>
                </a:solidFill>
                <a:latin typeface="Montserrat ExtraBold"/>
                <a:ea typeface="Montserrat ExtraBold"/>
                <a:cs typeface="Montserrat ExtraBold"/>
                <a:sym typeface="Montserrat ExtraBold"/>
              </a:rPr>
              <a:t>Lập</a:t>
            </a:r>
            <a:r>
              <a:rPr lang="en-US" sz="1600" b="1" i="0" u="none" strike="noStrike" cap="none" dirty="0">
                <a:solidFill>
                  <a:schemeClr val="lt1"/>
                </a:solidFill>
                <a:latin typeface="Montserrat ExtraBold"/>
                <a:ea typeface="Montserrat ExtraBold"/>
                <a:cs typeface="Montserrat ExtraBold"/>
                <a:sym typeface="Montserrat ExtraBold"/>
              </a:rPr>
              <a:t> </a:t>
            </a:r>
            <a:r>
              <a:rPr lang="en-US" sz="1600" b="1" i="0" u="none" strike="noStrike" cap="none" dirty="0" err="1">
                <a:solidFill>
                  <a:schemeClr val="lt1"/>
                </a:solidFill>
                <a:latin typeface="Montserrat ExtraBold"/>
                <a:ea typeface="Montserrat ExtraBold"/>
                <a:cs typeface="Montserrat ExtraBold"/>
                <a:sym typeface="Montserrat ExtraBold"/>
              </a:rPr>
              <a:t>tiến</a:t>
            </a:r>
            <a:r>
              <a:rPr lang="en-US" sz="1600" b="1" i="0" u="none" strike="noStrike" cap="none" dirty="0">
                <a:solidFill>
                  <a:schemeClr val="lt1"/>
                </a:solidFill>
                <a:latin typeface="Montserrat ExtraBold"/>
                <a:ea typeface="Montserrat ExtraBold"/>
                <a:cs typeface="Montserrat ExtraBold"/>
                <a:sym typeface="Montserrat ExtraBold"/>
              </a:rPr>
              <a:t> </a:t>
            </a:r>
            <a:r>
              <a:rPr lang="en-US" sz="1600" b="1" i="0" u="none" strike="noStrike" cap="none" dirty="0" err="1">
                <a:solidFill>
                  <a:schemeClr val="lt1"/>
                </a:solidFill>
                <a:latin typeface="Montserrat ExtraBold"/>
                <a:ea typeface="Montserrat ExtraBold"/>
                <a:cs typeface="Montserrat ExtraBold"/>
                <a:sym typeface="Montserrat ExtraBold"/>
              </a:rPr>
              <a:t>độ</a:t>
            </a:r>
            <a:r>
              <a:rPr lang="en-US" sz="1600" b="1" i="0" u="none" strike="noStrike" cap="none" dirty="0">
                <a:solidFill>
                  <a:schemeClr val="lt1"/>
                </a:solidFill>
                <a:latin typeface="Montserrat ExtraBold"/>
                <a:ea typeface="Montserrat ExtraBold"/>
                <a:cs typeface="Montserrat ExtraBold"/>
                <a:sym typeface="Montserrat ExtraBold"/>
              </a:rPr>
              <a:t> </a:t>
            </a:r>
            <a:r>
              <a:rPr lang="en-US" sz="1600" b="1" i="0" u="none" strike="noStrike" cap="none" dirty="0" err="1">
                <a:solidFill>
                  <a:schemeClr val="lt1"/>
                </a:solidFill>
                <a:latin typeface="Montserrat ExtraBold"/>
                <a:ea typeface="Montserrat ExtraBold"/>
                <a:cs typeface="Montserrat ExtraBold"/>
                <a:sym typeface="Montserrat ExtraBold"/>
              </a:rPr>
              <a:t>thực</a:t>
            </a:r>
            <a:r>
              <a:rPr lang="en-US" sz="1600" b="1" i="0" u="none" strike="noStrike" cap="none" dirty="0">
                <a:solidFill>
                  <a:schemeClr val="lt1"/>
                </a:solidFill>
                <a:latin typeface="Montserrat ExtraBold"/>
                <a:ea typeface="Montserrat ExtraBold"/>
                <a:cs typeface="Montserrat ExtraBold"/>
                <a:sym typeface="Montserrat ExtraBold"/>
              </a:rPr>
              <a:t> </a:t>
            </a:r>
            <a:r>
              <a:rPr lang="en-US" sz="1600" b="1" i="0" u="none" strike="noStrike" cap="none" dirty="0" err="1">
                <a:solidFill>
                  <a:schemeClr val="lt1"/>
                </a:solidFill>
                <a:latin typeface="Montserrat ExtraBold"/>
                <a:ea typeface="Montserrat ExtraBold"/>
                <a:cs typeface="Montserrat ExtraBold"/>
                <a:sym typeface="Montserrat ExtraBold"/>
              </a:rPr>
              <a:t>hiện</a:t>
            </a:r>
            <a:endParaRPr dirty="0"/>
          </a:p>
        </p:txBody>
      </p:sp>
      <p:sp>
        <p:nvSpPr>
          <p:cNvPr id="173" name="Google Shape;173;p6"/>
          <p:cNvSpPr txBox="1"/>
          <p:nvPr/>
        </p:nvSpPr>
        <p:spPr>
          <a:xfrm>
            <a:off x="2417337" y="3779438"/>
            <a:ext cx="1944666"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Montserrat ExtraBold"/>
                <a:ea typeface="Montserrat ExtraBold"/>
                <a:cs typeface="Montserrat ExtraBold"/>
                <a:sym typeface="Montserrat ExtraBold"/>
              </a:rPr>
              <a:t>Phân bổ lực lượng và ước tính chi phí</a:t>
            </a:r>
            <a:endParaRPr/>
          </a:p>
        </p:txBody>
      </p:sp>
      <p:sp>
        <p:nvSpPr>
          <p:cNvPr id="174" name="Google Shape;174;p6"/>
          <p:cNvSpPr txBox="1"/>
          <p:nvPr/>
        </p:nvSpPr>
        <p:spPr>
          <a:xfrm>
            <a:off x="6144423" y="3742849"/>
            <a:ext cx="152048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Montserrat ExtraBold"/>
                <a:ea typeface="Montserrat ExtraBold"/>
                <a:cs typeface="Montserrat ExtraBold"/>
                <a:sym typeface="Montserrat ExtraBold"/>
              </a:rPr>
              <a:t>Kiểm soát rủi ro</a:t>
            </a:r>
            <a:endParaRPr/>
          </a:p>
        </p:txBody>
      </p:sp>
      <p:sp>
        <p:nvSpPr>
          <p:cNvPr id="175" name="Google Shape;175;p6"/>
          <p:cNvSpPr/>
          <p:nvPr/>
        </p:nvSpPr>
        <p:spPr>
          <a:xfrm flipH="1">
            <a:off x="3846001" y="592227"/>
            <a:ext cx="476328" cy="392942"/>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176" name="Google Shape;176;p6"/>
          <p:cNvSpPr/>
          <p:nvPr/>
        </p:nvSpPr>
        <p:spPr>
          <a:xfrm>
            <a:off x="6144496" y="4537754"/>
            <a:ext cx="439352" cy="439352"/>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177" name="Google Shape;177;p6"/>
          <p:cNvSpPr txBox="1"/>
          <p:nvPr/>
        </p:nvSpPr>
        <p:spPr>
          <a:xfrm>
            <a:off x="2461500" y="2749981"/>
            <a:ext cx="1188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Montserrat ExtraBold"/>
                <a:ea typeface="Montserrat ExtraBold"/>
                <a:cs typeface="Montserrat ExtraBold"/>
                <a:sym typeface="Montserrat ExtraBold"/>
              </a:rPr>
              <a:t>02</a:t>
            </a:r>
            <a:endParaRPr/>
          </a:p>
        </p:txBody>
      </p:sp>
      <p:sp>
        <p:nvSpPr>
          <p:cNvPr id="178" name="Google Shape;178;p6"/>
          <p:cNvSpPr txBox="1"/>
          <p:nvPr/>
        </p:nvSpPr>
        <p:spPr>
          <a:xfrm>
            <a:off x="4264327" y="2713003"/>
            <a:ext cx="1188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Montserrat ExtraBold"/>
                <a:ea typeface="Montserrat ExtraBold"/>
                <a:cs typeface="Montserrat ExtraBold"/>
                <a:sym typeface="Montserrat ExtraBold"/>
              </a:rPr>
              <a:t>03</a:t>
            </a:r>
            <a:endParaRPr/>
          </a:p>
        </p:txBody>
      </p:sp>
      <p:sp>
        <p:nvSpPr>
          <p:cNvPr id="179" name="Google Shape;179;p6"/>
          <p:cNvSpPr txBox="1"/>
          <p:nvPr/>
        </p:nvSpPr>
        <p:spPr>
          <a:xfrm>
            <a:off x="6105613" y="2713003"/>
            <a:ext cx="1188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Montserrat ExtraBold"/>
                <a:ea typeface="Montserrat ExtraBold"/>
                <a:cs typeface="Montserrat ExtraBold"/>
                <a:sym typeface="Montserrat ExtraBold"/>
              </a:rPr>
              <a:t>04</a:t>
            </a:r>
            <a:endParaRPr/>
          </a:p>
        </p:txBody>
      </p:sp>
      <p:grpSp>
        <p:nvGrpSpPr>
          <p:cNvPr id="180" name="Google Shape;180;p6"/>
          <p:cNvGrpSpPr/>
          <p:nvPr/>
        </p:nvGrpSpPr>
        <p:grpSpPr>
          <a:xfrm>
            <a:off x="356721" y="961430"/>
            <a:ext cx="2223229" cy="1851752"/>
            <a:chOff x="812635" y="1699509"/>
            <a:chExt cx="2223229" cy="1851752"/>
          </a:xfrm>
        </p:grpSpPr>
        <p:grpSp>
          <p:nvGrpSpPr>
            <p:cNvPr id="181" name="Google Shape;181;p6"/>
            <p:cNvGrpSpPr/>
            <p:nvPr/>
          </p:nvGrpSpPr>
          <p:grpSpPr>
            <a:xfrm>
              <a:off x="1739053" y="2997631"/>
              <a:ext cx="46567" cy="553630"/>
              <a:chOff x="1739053" y="2997631"/>
              <a:chExt cx="46567" cy="553630"/>
            </a:xfrm>
          </p:grpSpPr>
          <p:cxnSp>
            <p:nvCxnSpPr>
              <p:cNvPr id="182" name="Google Shape;182;p6"/>
              <p:cNvCxnSpPr/>
              <p:nvPr/>
            </p:nvCxnSpPr>
            <p:spPr>
              <a:xfrm rot="10800000">
                <a:off x="1783779" y="3083402"/>
                <a:ext cx="0" cy="467859"/>
              </a:xfrm>
              <a:prstGeom prst="straightConnector1">
                <a:avLst/>
              </a:prstGeom>
              <a:noFill/>
              <a:ln w="19050" cap="flat" cmpd="sng">
                <a:solidFill>
                  <a:srgbClr val="FDA739"/>
                </a:solidFill>
                <a:prstDash val="dash"/>
                <a:round/>
                <a:headEnd type="none" w="sm" len="sm"/>
                <a:tailEnd type="none" w="sm" len="sm"/>
              </a:ln>
            </p:spPr>
          </p:cxnSp>
          <p:sp>
            <p:nvSpPr>
              <p:cNvPr id="183" name="Google Shape;183;p6"/>
              <p:cNvSpPr/>
              <p:nvPr/>
            </p:nvSpPr>
            <p:spPr>
              <a:xfrm>
                <a:off x="1739053" y="2997631"/>
                <a:ext cx="46567" cy="4656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84" name="Google Shape;184;p6"/>
            <p:cNvGrpSpPr/>
            <p:nvPr/>
          </p:nvGrpSpPr>
          <p:grpSpPr>
            <a:xfrm>
              <a:off x="812635" y="1699509"/>
              <a:ext cx="2223229" cy="1341225"/>
              <a:chOff x="812635" y="1699509"/>
              <a:chExt cx="2223229" cy="1341225"/>
            </a:xfrm>
          </p:grpSpPr>
          <p:sp>
            <p:nvSpPr>
              <p:cNvPr id="185" name="Google Shape;185;p6"/>
              <p:cNvSpPr/>
              <p:nvPr/>
            </p:nvSpPr>
            <p:spPr>
              <a:xfrm>
                <a:off x="934257" y="1810350"/>
                <a:ext cx="2101607" cy="1230384"/>
              </a:xfrm>
              <a:prstGeom prst="rect">
                <a:avLst/>
              </a:prstGeom>
              <a:noFill/>
              <a:ln w="28575" cap="flat" cmpd="sng">
                <a:solidFill>
                  <a:schemeClr val="accent3"/>
                </a:solidFill>
                <a:prstDash val="lgDash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6"/>
              <p:cNvSpPr/>
              <p:nvPr/>
            </p:nvSpPr>
            <p:spPr>
              <a:xfrm>
                <a:off x="812635" y="1699509"/>
                <a:ext cx="400663" cy="375057"/>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grpSp>
      </p:grpSp>
      <p:grpSp>
        <p:nvGrpSpPr>
          <p:cNvPr id="187" name="Google Shape;187;p6"/>
          <p:cNvGrpSpPr/>
          <p:nvPr/>
        </p:nvGrpSpPr>
        <p:grpSpPr>
          <a:xfrm>
            <a:off x="4038736" y="1059043"/>
            <a:ext cx="2113442" cy="1668613"/>
            <a:chOff x="945230" y="1810349"/>
            <a:chExt cx="2113442" cy="1668613"/>
          </a:xfrm>
        </p:grpSpPr>
        <p:grpSp>
          <p:nvGrpSpPr>
            <p:cNvPr id="188" name="Google Shape;188;p6"/>
            <p:cNvGrpSpPr/>
            <p:nvPr/>
          </p:nvGrpSpPr>
          <p:grpSpPr>
            <a:xfrm>
              <a:off x="1739053" y="2997631"/>
              <a:ext cx="46567" cy="481331"/>
              <a:chOff x="1739053" y="2997631"/>
              <a:chExt cx="46567" cy="481331"/>
            </a:xfrm>
          </p:grpSpPr>
          <p:cxnSp>
            <p:nvCxnSpPr>
              <p:cNvPr id="189" name="Google Shape;189;p6"/>
              <p:cNvCxnSpPr/>
              <p:nvPr/>
            </p:nvCxnSpPr>
            <p:spPr>
              <a:xfrm rot="10800000">
                <a:off x="1762337" y="3011103"/>
                <a:ext cx="0" cy="467859"/>
              </a:xfrm>
              <a:prstGeom prst="straightConnector1">
                <a:avLst/>
              </a:prstGeom>
              <a:noFill/>
              <a:ln w="19050" cap="flat" cmpd="sng">
                <a:solidFill>
                  <a:srgbClr val="FDA739"/>
                </a:solidFill>
                <a:prstDash val="dash"/>
                <a:round/>
                <a:headEnd type="none" w="sm" len="sm"/>
                <a:tailEnd type="none" w="sm" len="sm"/>
              </a:ln>
            </p:spPr>
          </p:cxnSp>
          <p:sp>
            <p:nvSpPr>
              <p:cNvPr id="190" name="Google Shape;190;p6"/>
              <p:cNvSpPr/>
              <p:nvPr/>
            </p:nvSpPr>
            <p:spPr>
              <a:xfrm>
                <a:off x="1739053" y="2997631"/>
                <a:ext cx="46567" cy="4656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grpSp>
        <p:sp>
          <p:nvSpPr>
            <p:cNvPr id="191" name="Google Shape;191;p6"/>
            <p:cNvSpPr/>
            <p:nvPr/>
          </p:nvSpPr>
          <p:spPr>
            <a:xfrm>
              <a:off x="945230" y="1810349"/>
              <a:ext cx="2113442" cy="1210565"/>
            </a:xfrm>
            <a:prstGeom prst="rect">
              <a:avLst/>
            </a:prstGeom>
            <a:noFill/>
            <a:ln w="28575" cap="flat" cmpd="sng">
              <a:solidFill>
                <a:schemeClr val="accent3"/>
              </a:solidFill>
              <a:prstDash val="lgDash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grpSp>
      <p:grpSp>
        <p:nvGrpSpPr>
          <p:cNvPr id="192" name="Google Shape;192;p6"/>
          <p:cNvGrpSpPr/>
          <p:nvPr/>
        </p:nvGrpSpPr>
        <p:grpSpPr>
          <a:xfrm rot="10800000" flipH="1">
            <a:off x="2248561" y="3109110"/>
            <a:ext cx="1964713" cy="1574780"/>
            <a:chOff x="934257" y="1904182"/>
            <a:chExt cx="1964713" cy="1574780"/>
          </a:xfrm>
        </p:grpSpPr>
        <p:grpSp>
          <p:nvGrpSpPr>
            <p:cNvPr id="193" name="Google Shape;193;p6"/>
            <p:cNvGrpSpPr/>
            <p:nvPr/>
          </p:nvGrpSpPr>
          <p:grpSpPr>
            <a:xfrm>
              <a:off x="1739053" y="2997631"/>
              <a:ext cx="46567" cy="481331"/>
              <a:chOff x="1739053" y="2997631"/>
              <a:chExt cx="46567" cy="481331"/>
            </a:xfrm>
          </p:grpSpPr>
          <p:cxnSp>
            <p:nvCxnSpPr>
              <p:cNvPr id="194" name="Google Shape;194;p6"/>
              <p:cNvCxnSpPr/>
              <p:nvPr/>
            </p:nvCxnSpPr>
            <p:spPr>
              <a:xfrm rot="10800000">
                <a:off x="1762337" y="3011103"/>
                <a:ext cx="0" cy="467859"/>
              </a:xfrm>
              <a:prstGeom prst="straightConnector1">
                <a:avLst/>
              </a:prstGeom>
              <a:noFill/>
              <a:ln w="19050" cap="flat" cmpd="sng">
                <a:solidFill>
                  <a:srgbClr val="FDA739"/>
                </a:solidFill>
                <a:prstDash val="dash"/>
                <a:round/>
                <a:headEnd type="none" w="sm" len="sm"/>
                <a:tailEnd type="none" w="sm" len="sm"/>
              </a:ln>
            </p:spPr>
          </p:cxnSp>
          <p:sp>
            <p:nvSpPr>
              <p:cNvPr id="195" name="Google Shape;195;p6"/>
              <p:cNvSpPr/>
              <p:nvPr/>
            </p:nvSpPr>
            <p:spPr>
              <a:xfrm>
                <a:off x="1739053" y="2997631"/>
                <a:ext cx="46567" cy="4656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grpSp>
        <p:sp>
          <p:nvSpPr>
            <p:cNvPr id="196" name="Google Shape;196;p6"/>
            <p:cNvSpPr/>
            <p:nvPr/>
          </p:nvSpPr>
          <p:spPr>
            <a:xfrm>
              <a:off x="934257" y="1904182"/>
              <a:ext cx="1964713" cy="1116732"/>
            </a:xfrm>
            <a:prstGeom prst="rect">
              <a:avLst/>
            </a:prstGeom>
            <a:noFill/>
            <a:ln w="28575" cap="flat" cmpd="sng">
              <a:solidFill>
                <a:schemeClr val="accent3"/>
              </a:solidFill>
              <a:prstDash val="lgDash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grpSp>
      <p:grpSp>
        <p:nvGrpSpPr>
          <p:cNvPr id="197" name="Google Shape;197;p6"/>
          <p:cNvGrpSpPr/>
          <p:nvPr/>
        </p:nvGrpSpPr>
        <p:grpSpPr>
          <a:xfrm rot="10800000" flipH="1">
            <a:off x="5820363" y="3123801"/>
            <a:ext cx="1768772" cy="1560089"/>
            <a:chOff x="887620" y="1807447"/>
            <a:chExt cx="1924017" cy="1671515"/>
          </a:xfrm>
        </p:grpSpPr>
        <p:grpSp>
          <p:nvGrpSpPr>
            <p:cNvPr id="198" name="Google Shape;198;p6"/>
            <p:cNvGrpSpPr/>
            <p:nvPr/>
          </p:nvGrpSpPr>
          <p:grpSpPr>
            <a:xfrm>
              <a:off x="1739053" y="2997631"/>
              <a:ext cx="46567" cy="481331"/>
              <a:chOff x="1739053" y="2997631"/>
              <a:chExt cx="46567" cy="481331"/>
            </a:xfrm>
          </p:grpSpPr>
          <p:cxnSp>
            <p:nvCxnSpPr>
              <p:cNvPr id="199" name="Google Shape;199;p6"/>
              <p:cNvCxnSpPr/>
              <p:nvPr/>
            </p:nvCxnSpPr>
            <p:spPr>
              <a:xfrm rot="10800000">
                <a:off x="1762337" y="3011103"/>
                <a:ext cx="0" cy="467859"/>
              </a:xfrm>
              <a:prstGeom prst="straightConnector1">
                <a:avLst/>
              </a:prstGeom>
              <a:noFill/>
              <a:ln w="19050" cap="flat" cmpd="sng">
                <a:solidFill>
                  <a:srgbClr val="FDA739"/>
                </a:solidFill>
                <a:prstDash val="dash"/>
                <a:round/>
                <a:headEnd type="none" w="sm" len="sm"/>
                <a:tailEnd type="none" w="sm" len="sm"/>
              </a:ln>
            </p:spPr>
          </p:cxnSp>
          <p:sp>
            <p:nvSpPr>
              <p:cNvPr id="200" name="Google Shape;200;p6"/>
              <p:cNvSpPr/>
              <p:nvPr/>
            </p:nvSpPr>
            <p:spPr>
              <a:xfrm>
                <a:off x="1739053" y="2997631"/>
                <a:ext cx="46567" cy="4656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grpSp>
        <p:sp>
          <p:nvSpPr>
            <p:cNvPr id="201" name="Google Shape;201;p6"/>
            <p:cNvSpPr/>
            <p:nvPr/>
          </p:nvSpPr>
          <p:spPr>
            <a:xfrm>
              <a:off x="887620" y="1807447"/>
              <a:ext cx="1924017" cy="1210565"/>
            </a:xfrm>
            <a:prstGeom prst="rect">
              <a:avLst/>
            </a:prstGeom>
            <a:noFill/>
            <a:ln w="28575" cap="flat" cmpd="sng">
              <a:solidFill>
                <a:schemeClr val="accent3"/>
              </a:solidFill>
              <a:prstDash val="lgDash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Montserrat ExtraBold"/>
                <a:ea typeface="Montserrat ExtraBold"/>
                <a:cs typeface="Montserrat ExtraBold"/>
                <a:sym typeface="Montserrat ExtraBold"/>
              </a:endParaRPr>
            </a:p>
          </p:txBody>
        </p:sp>
      </p:grpSp>
      <p:sp>
        <p:nvSpPr>
          <p:cNvPr id="202" name="Google Shape;202;p6"/>
          <p:cNvSpPr txBox="1"/>
          <p:nvPr/>
        </p:nvSpPr>
        <p:spPr>
          <a:xfrm>
            <a:off x="1439960" y="328039"/>
            <a:ext cx="618754" cy="542925"/>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None/>
            </a:pPr>
            <a:r>
              <a:rPr lang="en-US" sz="2700" b="0" i="0" u="none" strike="noStrike" cap="none">
                <a:solidFill>
                  <a:schemeClr val="lt1"/>
                </a:solidFill>
                <a:latin typeface="Montserrat ExtraBold"/>
                <a:ea typeface="Montserrat ExtraBold"/>
                <a:cs typeface="Montserrat ExtraBold"/>
                <a:sym typeface="Montserrat ExtraBold"/>
              </a:rPr>
              <a:t>02</a:t>
            </a:r>
            <a:endParaRPr sz="1050" b="0" i="0" u="none" strike="noStrike" cap="none">
              <a:solidFill>
                <a:srgbClr val="000000"/>
              </a:solidFill>
              <a:latin typeface="Arial"/>
              <a:ea typeface="Arial"/>
              <a:cs typeface="Arial"/>
              <a:sym typeface="Arial"/>
            </a:endParaRPr>
          </a:p>
        </p:txBody>
      </p:sp>
      <p:sp>
        <p:nvSpPr>
          <p:cNvPr id="203" name="Google Shape;203;p6"/>
          <p:cNvSpPr/>
          <p:nvPr/>
        </p:nvSpPr>
        <p:spPr>
          <a:xfrm>
            <a:off x="1423025" y="261336"/>
            <a:ext cx="609628" cy="609628"/>
          </a:xfrm>
          <a:prstGeom prst="rect">
            <a:avLst/>
          </a:prstGeom>
          <a:noFill/>
          <a:ln w="9525" cap="flat" cmpd="sng">
            <a:solidFill>
              <a:srgbClr val="BA7C2E"/>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204" name="Google Shape;204;p6"/>
          <p:cNvSpPr txBox="1"/>
          <p:nvPr/>
        </p:nvSpPr>
        <p:spPr>
          <a:xfrm>
            <a:off x="2185396" y="369942"/>
            <a:ext cx="4773209" cy="39238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2100" b="0" i="0" u="none" strike="noStrike" cap="none">
                <a:solidFill>
                  <a:schemeClr val="lt1"/>
                </a:solidFill>
                <a:latin typeface="Montserrat ExtraBold"/>
                <a:ea typeface="Montserrat ExtraBold"/>
                <a:cs typeface="Montserrat ExtraBold"/>
                <a:sym typeface="Montserrat ExtraBold"/>
              </a:rPr>
              <a:t>LẬP KẾ HOẠCH THỰC HIỆN</a:t>
            </a:r>
            <a:endParaRPr sz="1050" b="0" i="0" u="none" strike="noStrike" cap="none">
              <a:solidFill>
                <a:srgbClr val="000000"/>
              </a:solidFill>
              <a:latin typeface="Arial"/>
              <a:ea typeface="Arial"/>
              <a:cs typeface="Arial"/>
              <a:sym typeface="Arial"/>
            </a:endParaRPr>
          </a:p>
        </p:txBody>
      </p:sp>
      <p:sp>
        <p:nvSpPr>
          <p:cNvPr id="205" name="Google Shape;205;p6"/>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06/20</a:t>
            </a:r>
            <a:endParaRPr sz="105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par>
                                <p:cTn id="11" presetID="10" presetClass="entr" presetSubtype="0" fill="hold" nodeType="with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500"/>
                                        <p:tgtEl>
                                          <p:spTgt spid="165"/>
                                        </p:tgtEl>
                                      </p:cBhvr>
                                    </p:animEffect>
                                  </p:childTnLst>
                                </p:cTn>
                              </p:par>
                              <p:par>
                                <p:cTn id="19" presetID="10" presetClass="entr" presetSubtype="0" fill="hold" nodeType="withEffect">
                                  <p:stCondLst>
                                    <p:cond delay="0"/>
                                  </p:stCondLst>
                                  <p:childTnLst>
                                    <p:set>
                                      <p:cBhvr>
                                        <p:cTn id="20" dur="1" fill="hold">
                                          <p:stCondLst>
                                            <p:cond delay="0"/>
                                          </p:stCondLst>
                                        </p:cTn>
                                        <p:tgtEl>
                                          <p:spTgt spid="169"/>
                                        </p:tgtEl>
                                        <p:attrNameLst>
                                          <p:attrName>style.visibility</p:attrName>
                                        </p:attrNameLst>
                                      </p:cBhvr>
                                      <p:to>
                                        <p:strVal val="visible"/>
                                      </p:to>
                                    </p:set>
                                    <p:animEffect transition="in" filter="fade">
                                      <p:cBhvr>
                                        <p:cTn id="21" dur="500"/>
                                        <p:tgtEl>
                                          <p:spTgt spid="169"/>
                                        </p:tgtEl>
                                      </p:cBhvr>
                                    </p:animEffect>
                                  </p:childTnLst>
                                </p:cTn>
                              </p:par>
                              <p:par>
                                <p:cTn id="22" presetID="10" presetClass="entr" presetSubtype="0" fill="hold"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500"/>
                                        <p:tgtEl>
                                          <p:spTgt spid="171"/>
                                        </p:tgtEl>
                                      </p:cBhvr>
                                    </p:animEffect>
                                  </p:childTnLst>
                                </p:cTn>
                              </p:par>
                              <p:par>
                                <p:cTn id="25" presetID="10" presetClass="entr" presetSubtype="0" fill="hold" nodeType="withEffect">
                                  <p:stCondLst>
                                    <p:cond delay="0"/>
                                  </p:stCondLst>
                                  <p:childTnLst>
                                    <p:set>
                                      <p:cBhvr>
                                        <p:cTn id="26" dur="1" fill="hold">
                                          <p:stCondLst>
                                            <p:cond delay="0"/>
                                          </p:stCondLst>
                                        </p:cTn>
                                        <p:tgtEl>
                                          <p:spTgt spid="173"/>
                                        </p:tgtEl>
                                        <p:attrNameLst>
                                          <p:attrName>style.visibility</p:attrName>
                                        </p:attrNameLst>
                                      </p:cBhvr>
                                      <p:to>
                                        <p:strVal val="visible"/>
                                      </p:to>
                                    </p:set>
                                    <p:animEffect transition="in" filter="fade">
                                      <p:cBhvr>
                                        <p:cTn id="27" dur="500"/>
                                        <p:tgtEl>
                                          <p:spTgt spid="173"/>
                                        </p:tgtEl>
                                      </p:cBhvr>
                                    </p:animEffect>
                                  </p:childTnLst>
                                </p:cTn>
                              </p:par>
                              <p:par>
                                <p:cTn id="28" presetID="10" presetClass="entr" presetSubtype="0" fill="hold" nodeType="withEffect">
                                  <p:stCondLst>
                                    <p:cond delay="0"/>
                                  </p:stCondLst>
                                  <p:childTnLst>
                                    <p:set>
                                      <p:cBhvr>
                                        <p:cTn id="29" dur="1" fill="hold">
                                          <p:stCondLst>
                                            <p:cond delay="0"/>
                                          </p:stCondLst>
                                        </p:cTn>
                                        <p:tgtEl>
                                          <p:spTgt spid="177"/>
                                        </p:tgtEl>
                                        <p:attrNameLst>
                                          <p:attrName>style.visibility</p:attrName>
                                        </p:attrNameLst>
                                      </p:cBhvr>
                                      <p:to>
                                        <p:strVal val="visible"/>
                                      </p:to>
                                    </p:set>
                                    <p:animEffect transition="in" filter="fade">
                                      <p:cBhvr>
                                        <p:cTn id="30" dur="500"/>
                                        <p:tgtEl>
                                          <p:spTgt spid="177"/>
                                        </p:tgtEl>
                                      </p:cBhvr>
                                    </p:animEffect>
                                  </p:childTnLst>
                                </p:cTn>
                              </p:par>
                              <p:par>
                                <p:cTn id="31" presetID="10" presetClass="entr" presetSubtype="0" fill="hold" nodeType="with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fade">
                                      <p:cBhvr>
                                        <p:cTn id="33" dur="500"/>
                                        <p:tgtEl>
                                          <p:spTgt spid="19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500"/>
                                        <p:tgtEl>
                                          <p:spTgt spid="167"/>
                                        </p:tgtEl>
                                      </p:cBhvr>
                                    </p:animEffect>
                                  </p:childTnLst>
                                </p:cTn>
                              </p:par>
                              <p:par>
                                <p:cTn id="39" presetID="10" presetClass="entr" presetSubtype="0" fill="hold" nodeType="withEffect">
                                  <p:stCondLst>
                                    <p:cond delay="0"/>
                                  </p:stCondLst>
                                  <p:childTnLst>
                                    <p:set>
                                      <p:cBhvr>
                                        <p:cTn id="40" dur="1" fill="hold">
                                          <p:stCondLst>
                                            <p:cond delay="0"/>
                                          </p:stCondLst>
                                        </p:cTn>
                                        <p:tgtEl>
                                          <p:spTgt spid="170"/>
                                        </p:tgtEl>
                                        <p:attrNameLst>
                                          <p:attrName>style.visibility</p:attrName>
                                        </p:attrNameLst>
                                      </p:cBhvr>
                                      <p:to>
                                        <p:strVal val="visible"/>
                                      </p:to>
                                    </p:set>
                                    <p:animEffect transition="in" filter="fade">
                                      <p:cBhvr>
                                        <p:cTn id="41" dur="500"/>
                                        <p:tgtEl>
                                          <p:spTgt spid="170"/>
                                        </p:tgtEl>
                                      </p:cBhvr>
                                    </p:animEffect>
                                  </p:childTnLst>
                                </p:cTn>
                              </p:par>
                              <p:par>
                                <p:cTn id="42" presetID="10" presetClass="entr" presetSubtype="0" fill="hold" nodeType="with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fade">
                                      <p:cBhvr>
                                        <p:cTn id="44" dur="500"/>
                                        <p:tgtEl>
                                          <p:spTgt spid="172"/>
                                        </p:tgtEl>
                                      </p:cBhvr>
                                    </p:animEffect>
                                  </p:childTnLst>
                                </p:cTn>
                              </p:par>
                              <p:par>
                                <p:cTn id="45" presetID="10" presetClass="entr" presetSubtype="0" fill="hold" nodeType="with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fade">
                                      <p:cBhvr>
                                        <p:cTn id="47" dur="500"/>
                                        <p:tgtEl>
                                          <p:spTgt spid="178"/>
                                        </p:tgtEl>
                                      </p:cBhvr>
                                    </p:animEffect>
                                  </p:childTnLst>
                                </p:cTn>
                              </p:par>
                              <p:par>
                                <p:cTn id="48" presetID="10" presetClass="entr" presetSubtype="0" fill="hold" nodeType="withEffect">
                                  <p:stCondLst>
                                    <p:cond delay="0"/>
                                  </p:stCondLst>
                                  <p:childTnLst>
                                    <p:set>
                                      <p:cBhvr>
                                        <p:cTn id="49" dur="1" fill="hold">
                                          <p:stCondLst>
                                            <p:cond delay="0"/>
                                          </p:stCondLst>
                                        </p:cTn>
                                        <p:tgtEl>
                                          <p:spTgt spid="187"/>
                                        </p:tgtEl>
                                        <p:attrNameLst>
                                          <p:attrName>style.visibility</p:attrName>
                                        </p:attrNameLst>
                                      </p:cBhvr>
                                      <p:to>
                                        <p:strVal val="visible"/>
                                      </p:to>
                                    </p:set>
                                    <p:animEffect transition="in" filter="fade">
                                      <p:cBhvr>
                                        <p:cTn id="50" dur="500"/>
                                        <p:tgtEl>
                                          <p:spTgt spid="18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2"/>
                                        </p:tgtEl>
                                        <p:attrNameLst>
                                          <p:attrName>style.visibility</p:attrName>
                                        </p:attrNameLst>
                                      </p:cBhvr>
                                      <p:to>
                                        <p:strVal val="visible"/>
                                      </p:to>
                                    </p:set>
                                    <p:animEffect transition="in" filter="fade">
                                      <p:cBhvr>
                                        <p:cTn id="55" dur="500"/>
                                        <p:tgtEl>
                                          <p:spTgt spid="162"/>
                                        </p:tgtEl>
                                      </p:cBhvr>
                                    </p:animEffect>
                                  </p:childTnLst>
                                </p:cTn>
                              </p:par>
                              <p:par>
                                <p:cTn id="56" presetID="10" presetClass="entr" presetSubtype="0" fill="hold" nodeType="withEffect">
                                  <p:stCondLst>
                                    <p:cond delay="0"/>
                                  </p:stCondLst>
                                  <p:childTnLst>
                                    <p:set>
                                      <p:cBhvr>
                                        <p:cTn id="57" dur="1" fill="hold">
                                          <p:stCondLst>
                                            <p:cond delay="0"/>
                                          </p:stCondLst>
                                        </p:cTn>
                                        <p:tgtEl>
                                          <p:spTgt spid="174"/>
                                        </p:tgtEl>
                                        <p:attrNameLst>
                                          <p:attrName>style.visibility</p:attrName>
                                        </p:attrNameLst>
                                      </p:cBhvr>
                                      <p:to>
                                        <p:strVal val="visible"/>
                                      </p:to>
                                    </p:set>
                                    <p:animEffect transition="in" filter="fade">
                                      <p:cBhvr>
                                        <p:cTn id="58" dur="500"/>
                                        <p:tgtEl>
                                          <p:spTgt spid="174"/>
                                        </p:tgtEl>
                                      </p:cBhvr>
                                    </p:animEffect>
                                  </p:childTnLst>
                                </p:cTn>
                              </p:par>
                              <p:par>
                                <p:cTn id="59" presetID="10" presetClass="entr" presetSubtype="0" fill="hold" nodeType="withEffect">
                                  <p:stCondLst>
                                    <p:cond delay="0"/>
                                  </p:stCondLst>
                                  <p:childTnLst>
                                    <p:set>
                                      <p:cBhvr>
                                        <p:cTn id="60" dur="1" fill="hold">
                                          <p:stCondLst>
                                            <p:cond delay="0"/>
                                          </p:stCondLst>
                                        </p:cTn>
                                        <p:tgtEl>
                                          <p:spTgt spid="176"/>
                                        </p:tgtEl>
                                        <p:attrNameLst>
                                          <p:attrName>style.visibility</p:attrName>
                                        </p:attrNameLst>
                                      </p:cBhvr>
                                      <p:to>
                                        <p:strVal val="visible"/>
                                      </p:to>
                                    </p:set>
                                    <p:animEffect transition="in" filter="fade">
                                      <p:cBhvr>
                                        <p:cTn id="61" dur="500"/>
                                        <p:tgtEl>
                                          <p:spTgt spid="176"/>
                                        </p:tgtEl>
                                      </p:cBhvr>
                                    </p:animEffect>
                                  </p:childTnLst>
                                </p:cTn>
                              </p:par>
                              <p:par>
                                <p:cTn id="62" presetID="10" presetClass="entr" presetSubtype="0" fill="hold" nodeType="withEffect">
                                  <p:stCondLst>
                                    <p:cond delay="0"/>
                                  </p:stCondLst>
                                  <p:childTnLst>
                                    <p:set>
                                      <p:cBhvr>
                                        <p:cTn id="63" dur="1" fill="hold">
                                          <p:stCondLst>
                                            <p:cond delay="0"/>
                                          </p:stCondLst>
                                        </p:cTn>
                                        <p:tgtEl>
                                          <p:spTgt spid="179"/>
                                        </p:tgtEl>
                                        <p:attrNameLst>
                                          <p:attrName>style.visibility</p:attrName>
                                        </p:attrNameLst>
                                      </p:cBhvr>
                                      <p:to>
                                        <p:strVal val="visible"/>
                                      </p:to>
                                    </p:set>
                                    <p:animEffect transition="in" filter="fade">
                                      <p:cBhvr>
                                        <p:cTn id="64" dur="500"/>
                                        <p:tgtEl>
                                          <p:spTgt spid="179"/>
                                        </p:tgtEl>
                                      </p:cBhvr>
                                    </p:animEffect>
                                  </p:childTnLst>
                                </p:cTn>
                              </p:par>
                              <p:par>
                                <p:cTn id="65" presetID="10" presetClass="entr" presetSubtype="0" fill="hold"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fade">
                                      <p:cBhvr>
                                        <p:cTn id="67"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7"/>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LẬP TIẾN ĐỘ THỰC HIỆN</a:t>
            </a:r>
            <a:endParaRPr/>
          </a:p>
        </p:txBody>
      </p:sp>
      <p:cxnSp>
        <p:nvCxnSpPr>
          <p:cNvPr id="211" name="Google Shape;211;p7"/>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13" name="Google Shape;213;p7"/>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07/20</a:t>
            </a:r>
            <a:endParaRPr sz="1050" b="0" i="0" u="none" strike="noStrike" cap="none">
              <a:solidFill>
                <a:srgbClr val="000000"/>
              </a:solidFill>
              <a:latin typeface="Arial"/>
              <a:ea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6A755AFC-BCFB-4355-E9C4-13FE51ED3B95}"/>
              </a:ext>
            </a:extLst>
          </p:cNvPr>
          <p:cNvPicPr>
            <a:picLocks noChangeAspect="1"/>
          </p:cNvPicPr>
          <p:nvPr/>
        </p:nvPicPr>
        <p:blipFill rotWithShape="1">
          <a:blip r:embed="rId3"/>
          <a:srcRect b="5116"/>
          <a:stretch/>
        </p:blipFill>
        <p:spPr bwMode="auto">
          <a:xfrm>
            <a:off x="1691957" y="1035367"/>
            <a:ext cx="5760085" cy="307276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cxnSp>
        <p:nvCxnSpPr>
          <p:cNvPr id="218" name="Google Shape;218;p8"/>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20" name="Google Shape;220;p8"/>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08/20</a:t>
            </a:r>
            <a:endParaRPr sz="1050" b="0" i="0" u="none" strike="noStrike" cap="none">
              <a:solidFill>
                <a:srgbClr val="000000"/>
              </a:solidFill>
              <a:latin typeface="Arial"/>
              <a:ea typeface="Arial"/>
              <a:cs typeface="Arial"/>
              <a:sym typeface="Arial"/>
            </a:endParaRPr>
          </a:p>
        </p:txBody>
      </p:sp>
      <p:sp>
        <p:nvSpPr>
          <p:cNvPr id="221" name="Google Shape;221;p8"/>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LẬP TIẾN ĐỘ THỰC HIỆN</a:t>
            </a:r>
            <a:endParaRPr/>
          </a:p>
        </p:txBody>
      </p:sp>
      <p:pic>
        <p:nvPicPr>
          <p:cNvPr id="2" name="Picture 1" descr="A screenshot of a computer&#10;&#10;Description automatically generated">
            <a:extLst>
              <a:ext uri="{FF2B5EF4-FFF2-40B4-BE49-F238E27FC236}">
                <a16:creationId xmlns:a16="http://schemas.microsoft.com/office/drawing/2014/main" id="{FCA114CC-75F2-920E-A099-8C1E686216B4}"/>
              </a:ext>
            </a:extLst>
          </p:cNvPr>
          <p:cNvPicPr>
            <a:picLocks noChangeAspect="1"/>
          </p:cNvPicPr>
          <p:nvPr/>
        </p:nvPicPr>
        <p:blipFill rotWithShape="1">
          <a:blip r:embed="rId3"/>
          <a:srcRect b="5116"/>
          <a:stretch/>
        </p:blipFill>
        <p:spPr bwMode="auto">
          <a:xfrm>
            <a:off x="1691957" y="1035367"/>
            <a:ext cx="5760085" cy="307276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cxnSp>
        <p:nvCxnSpPr>
          <p:cNvPr id="226" name="Google Shape;226;p9"/>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28" name="Google Shape;228;p9"/>
          <p:cNvSpPr txBox="1"/>
          <p:nvPr/>
        </p:nvSpPr>
        <p:spPr>
          <a:xfrm>
            <a:off x="7221985" y="4795266"/>
            <a:ext cx="725750"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09/20</a:t>
            </a:r>
            <a:endParaRPr sz="1050" b="0" i="0" u="none" strike="noStrike" cap="none">
              <a:solidFill>
                <a:srgbClr val="000000"/>
              </a:solidFill>
              <a:latin typeface="Arial"/>
              <a:ea typeface="Arial"/>
              <a:cs typeface="Arial"/>
              <a:sym typeface="Arial"/>
            </a:endParaRPr>
          </a:p>
        </p:txBody>
      </p:sp>
      <p:sp>
        <p:nvSpPr>
          <p:cNvPr id="229" name="Google Shape;229;p9"/>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LẬP TIẾN ĐỘ THỰC HIỆN</a:t>
            </a:r>
            <a:endParaRPr/>
          </a:p>
        </p:txBody>
      </p:sp>
      <p:pic>
        <p:nvPicPr>
          <p:cNvPr id="2" name="Picture 1" descr="A screenshot of a computer&#10;&#10;Description automatically generated">
            <a:extLst>
              <a:ext uri="{FF2B5EF4-FFF2-40B4-BE49-F238E27FC236}">
                <a16:creationId xmlns:a16="http://schemas.microsoft.com/office/drawing/2014/main" id="{47C9E227-D638-6FE3-AEF9-5E8BAFCFF1BA}"/>
              </a:ext>
            </a:extLst>
          </p:cNvPr>
          <p:cNvPicPr>
            <a:picLocks noChangeAspect="1"/>
          </p:cNvPicPr>
          <p:nvPr/>
        </p:nvPicPr>
        <p:blipFill rotWithShape="1">
          <a:blip r:embed="rId3"/>
          <a:srcRect b="5116"/>
          <a:stretch/>
        </p:blipFill>
        <p:spPr bwMode="auto">
          <a:xfrm>
            <a:off x="1691957" y="1035367"/>
            <a:ext cx="5760085" cy="307276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545</Words>
  <Application>Microsoft Office PowerPoint</Application>
  <PresentationFormat>On-screen Show (16:9)</PresentationFormat>
  <Paragraphs>122</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Montserrat ExtraBold</vt:lpstr>
      <vt:lpstr>Montserrat</vt:lpstr>
      <vt:lpstr>Calibri</vt:lpstr>
      <vt:lpstr>Arial</vt:lpstr>
      <vt:lpstr>Noto Sans Symbols</vt:lpstr>
      <vt:lpstr>Futuristic Background by Slidesgo</vt:lpstr>
      <vt:lpstr>PowerPoint Presentation</vt:lpstr>
      <vt:lpstr>PowerPoint Presentation</vt:lpstr>
      <vt:lpstr>PowerPoint Presentation</vt:lpstr>
      <vt:lpstr>PowerPoint Presentation</vt:lpstr>
      <vt:lpstr>PowerPoint Presentation</vt:lpstr>
      <vt:lpstr>PowerPoint Presentation</vt:lpstr>
      <vt:lpstr>LẬP TIẾN ĐỘ THỰC HIỆN</vt:lpstr>
      <vt:lpstr>LẬP TIẾN ĐỘ THỰC HIỆN</vt:lpstr>
      <vt:lpstr>LẬP TIẾN ĐỘ THỰC HIỆN</vt:lpstr>
      <vt:lpstr>LẬP TIẾN ĐỘ THỰC HIỆN</vt:lpstr>
      <vt:lpstr>LẬP TIẾN ĐỘ THỰC HIỆN</vt:lpstr>
      <vt:lpstr>KIỂM SOÁT RỦI RO</vt:lpstr>
      <vt:lpstr>PowerPoint Presentation</vt:lpstr>
      <vt:lpstr>PowerPoint Presentation</vt:lpstr>
      <vt:lpstr>SƠ ĐỒ QUẢN LÝ</vt:lpstr>
      <vt:lpstr>PowerPoint Presentation</vt:lpstr>
      <vt:lpstr>KẾT QUẢ CỦA DỰ ÁN</vt:lpstr>
      <vt:lpstr>KẾT QUẢ CỦA DỰ ÁN</vt:lpstr>
      <vt:lpstr>HỌP KẾT THÚC DỰ ÁN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Viet Khanh</dc:creator>
  <cp:lastModifiedBy>Quang Tống Đăng</cp:lastModifiedBy>
  <cp:revision>2</cp:revision>
  <dcterms:created xsi:type="dcterms:W3CDTF">2023-06-13T11:47:11Z</dcterms:created>
  <dcterms:modified xsi:type="dcterms:W3CDTF">2024-12-22T01:49:54Z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D9F31043671E468C9839BA1267FD00D5</vt:lpwstr>
  </property>
  <property fmtid="{D5CDD505-2E9C-101B-9397-08002B2CF9AE}" pid="3" name="KSOProductBuildVer">
    <vt:lpwstr>1033-11.2.0.11537</vt:lpwstr>
  </property>
</Properties>
</file>